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7" r:id="rId1"/>
  </p:sldMasterIdLst>
  <p:notesMasterIdLst>
    <p:notesMasterId r:id="rId90"/>
  </p:notesMasterIdLst>
  <p:sldIdLst>
    <p:sldId id="256" r:id="rId2"/>
    <p:sldId id="257" r:id="rId3"/>
    <p:sldId id="263" r:id="rId4"/>
    <p:sldId id="273" r:id="rId5"/>
    <p:sldId id="274" r:id="rId6"/>
    <p:sldId id="276" r:id="rId7"/>
    <p:sldId id="306" r:id="rId8"/>
    <p:sldId id="277" r:id="rId9"/>
    <p:sldId id="297" r:id="rId10"/>
    <p:sldId id="298" r:id="rId11"/>
    <p:sldId id="302" r:id="rId12"/>
    <p:sldId id="347" r:id="rId13"/>
    <p:sldId id="348" r:id="rId14"/>
    <p:sldId id="349" r:id="rId15"/>
    <p:sldId id="350" r:id="rId16"/>
    <p:sldId id="351" r:id="rId17"/>
    <p:sldId id="261" r:id="rId18"/>
    <p:sldId id="313" r:id="rId19"/>
    <p:sldId id="341" r:id="rId20"/>
    <p:sldId id="340" r:id="rId21"/>
    <p:sldId id="344" r:id="rId22"/>
    <p:sldId id="264" r:id="rId23"/>
    <p:sldId id="265" r:id="rId24"/>
    <p:sldId id="345" r:id="rId25"/>
    <p:sldId id="346" r:id="rId26"/>
    <p:sldId id="266" r:id="rId27"/>
    <p:sldId id="278" r:id="rId28"/>
    <p:sldId id="352" r:id="rId29"/>
    <p:sldId id="267" r:id="rId30"/>
    <p:sldId id="353" r:id="rId31"/>
    <p:sldId id="268" r:id="rId32"/>
    <p:sldId id="281" r:id="rId33"/>
    <p:sldId id="269" r:id="rId34"/>
    <p:sldId id="272" r:id="rId35"/>
    <p:sldId id="362" r:id="rId36"/>
    <p:sldId id="355" r:id="rId37"/>
    <p:sldId id="356" r:id="rId38"/>
    <p:sldId id="357" r:id="rId39"/>
    <p:sldId id="282" r:id="rId40"/>
    <p:sldId id="283" r:id="rId41"/>
    <p:sldId id="337" r:id="rId42"/>
    <p:sldId id="284" r:id="rId43"/>
    <p:sldId id="288" r:id="rId44"/>
    <p:sldId id="289" r:id="rId45"/>
    <p:sldId id="286" r:id="rId46"/>
    <p:sldId id="287" r:id="rId47"/>
    <p:sldId id="296" r:id="rId48"/>
    <p:sldId id="290" r:id="rId49"/>
    <p:sldId id="291" r:id="rId50"/>
    <p:sldId id="292" r:id="rId51"/>
    <p:sldId id="293" r:id="rId52"/>
    <p:sldId id="294" r:id="rId53"/>
    <p:sldId id="295" r:id="rId54"/>
    <p:sldId id="358" r:id="rId55"/>
    <p:sldId id="359" r:id="rId56"/>
    <p:sldId id="299" r:id="rId57"/>
    <p:sldId id="300" r:id="rId58"/>
    <p:sldId id="354" r:id="rId59"/>
    <p:sldId id="307" r:id="rId60"/>
    <p:sldId id="309" r:id="rId61"/>
    <p:sldId id="310" r:id="rId62"/>
    <p:sldId id="311" r:id="rId63"/>
    <p:sldId id="360" r:id="rId64"/>
    <p:sldId id="270" r:id="rId65"/>
    <p:sldId id="271" r:id="rId66"/>
    <p:sldId id="312" r:id="rId67"/>
    <p:sldId id="314" r:id="rId68"/>
    <p:sldId id="315" r:id="rId69"/>
    <p:sldId id="316" r:id="rId70"/>
    <p:sldId id="318" r:id="rId71"/>
    <p:sldId id="317" r:id="rId72"/>
    <p:sldId id="319" r:id="rId73"/>
    <p:sldId id="320" r:id="rId74"/>
    <p:sldId id="321" r:id="rId75"/>
    <p:sldId id="322" r:id="rId76"/>
    <p:sldId id="361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9" r:id="rId8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18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image" Target="../media/image141.jpeg"/><Relationship Id="rId4" Type="http://schemas.openxmlformats.org/officeDocument/2006/relationships/image" Target="../media/image144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jpeg"/><Relationship Id="rId1" Type="http://schemas.openxmlformats.org/officeDocument/2006/relationships/image" Target="../media/image141.jpeg"/><Relationship Id="rId4" Type="http://schemas.openxmlformats.org/officeDocument/2006/relationships/image" Target="../media/image1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7701DF-4545-41D1-88FA-1F8BABBE1E72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657DE1-5785-45DA-9431-739E480DEC56}">
      <dgm:prSet phldrT="[Text]"/>
      <dgm:spPr/>
      <dgm:t>
        <a:bodyPr/>
        <a:lstStyle/>
        <a:p>
          <a:r>
            <a:rPr lang="en-US" dirty="0" smtClean="0"/>
            <a:t>ENAMEL CARIES</a:t>
          </a:r>
          <a:endParaRPr lang="en-US" dirty="0"/>
        </a:p>
      </dgm:t>
    </dgm:pt>
    <dgm:pt modelId="{841727A3-00A7-4494-8B7B-FB27812F0643}" type="parTrans" cxnId="{C7737BBF-ADB5-46C8-864E-98A5FF973912}">
      <dgm:prSet/>
      <dgm:spPr/>
      <dgm:t>
        <a:bodyPr/>
        <a:lstStyle/>
        <a:p>
          <a:endParaRPr lang="en-US"/>
        </a:p>
      </dgm:t>
    </dgm:pt>
    <dgm:pt modelId="{BA0B08B6-6161-42B5-948E-8D87AF9741AB}" type="sibTrans" cxnId="{C7737BBF-ADB5-46C8-864E-98A5FF973912}">
      <dgm:prSet/>
      <dgm:spPr/>
      <dgm:t>
        <a:bodyPr/>
        <a:lstStyle/>
        <a:p>
          <a:endParaRPr lang="en-US" dirty="0"/>
        </a:p>
      </dgm:t>
    </dgm:pt>
    <dgm:pt modelId="{A9F52218-A60B-45A7-B097-F76CBE08D989}">
      <dgm:prSet phldrT="[Text]"/>
      <dgm:spPr/>
      <dgm:t>
        <a:bodyPr/>
        <a:lstStyle/>
        <a:p>
          <a:r>
            <a:rPr lang="en-US" dirty="0" smtClean="0"/>
            <a:t>DENTINAL CARIES</a:t>
          </a:r>
          <a:endParaRPr lang="en-US" dirty="0"/>
        </a:p>
      </dgm:t>
    </dgm:pt>
    <dgm:pt modelId="{8A44EF77-30F9-4B38-BEBE-2C22B1B5581B}" type="parTrans" cxnId="{DEEB4CDB-004C-4615-A7FA-438C71F1A5D1}">
      <dgm:prSet/>
      <dgm:spPr/>
      <dgm:t>
        <a:bodyPr/>
        <a:lstStyle/>
        <a:p>
          <a:endParaRPr lang="en-US"/>
        </a:p>
      </dgm:t>
    </dgm:pt>
    <dgm:pt modelId="{63F1894E-2AB4-4327-BD7D-0CC533CA7912}" type="sibTrans" cxnId="{DEEB4CDB-004C-4615-A7FA-438C71F1A5D1}">
      <dgm:prSet/>
      <dgm:spPr/>
      <dgm:t>
        <a:bodyPr/>
        <a:lstStyle/>
        <a:p>
          <a:endParaRPr lang="en-US"/>
        </a:p>
      </dgm:t>
    </dgm:pt>
    <dgm:pt modelId="{C45A921F-6DDC-46AA-8B0C-04FF8F515C0C}">
      <dgm:prSet phldrT="[Text]"/>
      <dgm:spPr/>
      <dgm:t>
        <a:bodyPr/>
        <a:lstStyle/>
        <a:p>
          <a:r>
            <a:rPr lang="en-US" dirty="0" smtClean="0"/>
            <a:t>PULPITIS</a:t>
          </a:r>
          <a:endParaRPr lang="en-US" dirty="0"/>
        </a:p>
      </dgm:t>
    </dgm:pt>
    <dgm:pt modelId="{7AA92C24-A1DC-4293-9F29-A6FF23BC3E1E}" type="parTrans" cxnId="{FF9868BF-4A69-4F94-AA3C-E0ACA3ED7904}">
      <dgm:prSet/>
      <dgm:spPr/>
      <dgm:t>
        <a:bodyPr/>
        <a:lstStyle/>
        <a:p>
          <a:endParaRPr lang="en-US"/>
        </a:p>
      </dgm:t>
    </dgm:pt>
    <dgm:pt modelId="{0EDE1167-030B-4F1C-A6D6-2023C2D4C222}" type="sibTrans" cxnId="{FF9868BF-4A69-4F94-AA3C-E0ACA3ED7904}">
      <dgm:prSet/>
      <dgm:spPr/>
      <dgm:t>
        <a:bodyPr/>
        <a:lstStyle/>
        <a:p>
          <a:endParaRPr lang="en-US"/>
        </a:p>
      </dgm:t>
    </dgm:pt>
    <dgm:pt modelId="{ABAE9193-A5FC-42F8-BCB9-C15E68F09BBC}">
      <dgm:prSet/>
      <dgm:spPr/>
      <dgm:t>
        <a:bodyPr/>
        <a:lstStyle/>
        <a:p>
          <a:r>
            <a:rPr lang="en-US" dirty="0" smtClean="0"/>
            <a:t>TOOTH ABSCESS</a:t>
          </a:r>
        </a:p>
      </dgm:t>
    </dgm:pt>
    <dgm:pt modelId="{7B71E651-4033-4542-8187-CC55505D163B}" type="parTrans" cxnId="{9164E4AC-4209-455B-8E1A-ABE42CC00975}">
      <dgm:prSet/>
      <dgm:spPr/>
      <dgm:t>
        <a:bodyPr/>
        <a:lstStyle/>
        <a:p>
          <a:endParaRPr lang="en-US"/>
        </a:p>
      </dgm:t>
    </dgm:pt>
    <dgm:pt modelId="{8A1C2B19-7559-46B7-AB37-79801DFA445A}" type="sibTrans" cxnId="{9164E4AC-4209-455B-8E1A-ABE42CC00975}">
      <dgm:prSet/>
      <dgm:spPr/>
      <dgm:t>
        <a:bodyPr/>
        <a:lstStyle/>
        <a:p>
          <a:endParaRPr lang="en-US"/>
        </a:p>
      </dgm:t>
    </dgm:pt>
    <dgm:pt modelId="{5F6F395D-D49E-486E-81E4-5D4FB9001398}">
      <dgm:prSet/>
      <dgm:spPr/>
      <dgm:t>
        <a:bodyPr/>
        <a:lstStyle/>
        <a:p>
          <a:r>
            <a:rPr lang="en-US" dirty="0" smtClean="0"/>
            <a:t>SINUS OPENING</a:t>
          </a:r>
          <a:endParaRPr lang="en-US" dirty="0"/>
        </a:p>
      </dgm:t>
    </dgm:pt>
    <dgm:pt modelId="{EF47F7AD-7308-475E-96EF-465FB6C27FA2}" type="parTrans" cxnId="{56CA8E90-6251-4A46-80B2-3BDD0A5D5962}">
      <dgm:prSet/>
      <dgm:spPr/>
      <dgm:t>
        <a:bodyPr/>
        <a:lstStyle/>
        <a:p>
          <a:endParaRPr lang="en-US"/>
        </a:p>
      </dgm:t>
    </dgm:pt>
    <dgm:pt modelId="{62335F1C-B998-4958-9C65-C579E451BBAC}" type="sibTrans" cxnId="{56CA8E90-6251-4A46-80B2-3BDD0A5D5962}">
      <dgm:prSet/>
      <dgm:spPr/>
      <dgm:t>
        <a:bodyPr/>
        <a:lstStyle/>
        <a:p>
          <a:endParaRPr lang="en-US"/>
        </a:p>
      </dgm:t>
    </dgm:pt>
    <dgm:pt modelId="{69219DAB-2EF5-43F9-9C66-CD0B1E398B08}" type="pres">
      <dgm:prSet presAssocID="{A97701DF-4545-41D1-88FA-1F8BABBE1E7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8F4D4779-E347-4A0B-AC16-D92DDEBF2DDF}" type="pres">
      <dgm:prSet presAssocID="{A97701DF-4545-41D1-88FA-1F8BABBE1E72}" presName="dummyMaxCanvas" presStyleCnt="0">
        <dgm:presLayoutVars/>
      </dgm:prSet>
      <dgm:spPr/>
    </dgm:pt>
    <dgm:pt modelId="{755D1B26-EFB6-490C-B34E-8550EE872C47}" type="pres">
      <dgm:prSet presAssocID="{A97701DF-4545-41D1-88FA-1F8BABBE1E72}" presName="FiveNodes_1" presStyleLbl="node1" presStyleIdx="0" presStyleCnt="5" custLinFactNeighborX="4319" custLinFactNeighborY="31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6A666C-9D74-45E5-A1FF-C030FB86D93A}" type="pres">
      <dgm:prSet presAssocID="{A97701DF-4545-41D1-88FA-1F8BABBE1E72}" presName="FiveNodes_2" presStyleLbl="node1" presStyleIdx="1" presStyleCnt="5" custLinFactNeighborX="259" custLinFactNeighborY="-450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1A82734-956A-490F-8010-D8614FC1925C}" type="pres">
      <dgm:prSet presAssocID="{A97701DF-4545-41D1-88FA-1F8BABBE1E72}" presName="FiveNodes_3" presStyleLbl="node1" presStyleIdx="2" presStyleCnt="5" custLinFactNeighborX="-4581" custLinFactNeighborY="-1190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0012D22-53B1-4D9D-A878-046BBE6E46A6}" type="pres">
      <dgm:prSet presAssocID="{A97701DF-4545-41D1-88FA-1F8BABBE1E72}" presName="FiveNodes_4" presStyleLbl="node1" presStyleIdx="3" presStyleCnt="5" custLinFactNeighborX="-7234" custLinFactNeighborY="-1665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7FD178-2CFC-4EFC-ADBA-018FC522BAEE}" type="pres">
      <dgm:prSet presAssocID="{A97701DF-4545-41D1-88FA-1F8BABBE1E72}" presName="FiveNodes_5" presStyleLbl="node1" presStyleIdx="4" presStyleCnt="5" custLinFactNeighborX="-11581" custLinFactNeighborY="-206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57E770-D6F0-493E-8477-3AF246988BAC}" type="pres">
      <dgm:prSet presAssocID="{A97701DF-4545-41D1-88FA-1F8BABBE1E72}" presName="FiveConn_1-2" presStyleLbl="fgAccFollowNode1" presStyleIdx="0" presStyleCnt="4" custLinFactNeighborX="34772" custLinFactNeighborY="1576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2E6779F-22C6-4370-8D1A-30D168FD73F7}" type="pres">
      <dgm:prSet presAssocID="{A97701DF-4545-41D1-88FA-1F8BABBE1E72}" presName="FiveConn_2-3" presStyleLbl="fgAccFollowNode1" presStyleIdx="1" presStyleCnt="4" custLinFactNeighborX="-20981" custLinFactNeighborY="1590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7DDCEFD-7EB4-4343-B15C-FC99EF786863}" type="pres">
      <dgm:prSet presAssocID="{A97701DF-4545-41D1-88FA-1F8BABBE1E72}" presName="FiveConn_3-4" presStyleLbl="fgAccFollowNode1" presStyleIdx="2" presStyleCnt="4" custLinFactNeighborX="-60213" custLinFactNeighborY="-859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7CE4A9D-86C0-4BD9-8057-A29D617938C0}" type="pres">
      <dgm:prSet presAssocID="{A97701DF-4545-41D1-88FA-1F8BABBE1E72}" presName="FiveConn_4-5" presStyleLbl="fgAccFollowNode1" presStyleIdx="3" presStyleCnt="4" custLinFactX="-8539" custLinFactNeighborX="-100000" custLinFactNeighborY="-1836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284E61C-FF51-4928-A353-3C0BC33AFC25}" type="pres">
      <dgm:prSet presAssocID="{A97701DF-4545-41D1-88FA-1F8BABBE1E72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C752E0D-81A9-4491-95D0-DFA56CC68A1D}" type="pres">
      <dgm:prSet presAssocID="{A97701DF-4545-41D1-88FA-1F8BABBE1E72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6079177-951B-4B8A-8DA8-034CB8A8C498}" type="pres">
      <dgm:prSet presAssocID="{A97701DF-4545-41D1-88FA-1F8BABBE1E72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C82B629-F91E-49E0-9BAD-CE31B7C5DED9}" type="pres">
      <dgm:prSet presAssocID="{A97701DF-4545-41D1-88FA-1F8BABBE1E72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DB6C56-CC8E-4337-9DFF-D25DCAFF13F9}" type="pres">
      <dgm:prSet presAssocID="{A97701DF-4545-41D1-88FA-1F8BABBE1E72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4ABCA5-2899-4479-A3E5-FA2506A216E0}" type="presOf" srcId="{C45A921F-6DDC-46AA-8B0C-04FF8F515C0C}" destId="{D6079177-951B-4B8A-8DA8-034CB8A8C498}" srcOrd="1" destOrd="0" presId="urn:microsoft.com/office/officeart/2005/8/layout/vProcess5"/>
    <dgm:cxn modelId="{12F76EAD-766F-4D64-B5F0-B20449B0F798}" type="presOf" srcId="{A9F52218-A60B-45A7-B097-F76CBE08D989}" destId="{0C752E0D-81A9-4491-95D0-DFA56CC68A1D}" srcOrd="1" destOrd="0" presId="urn:microsoft.com/office/officeart/2005/8/layout/vProcess5"/>
    <dgm:cxn modelId="{53F8DBE8-0335-4EE3-A24C-EA77EE59F81E}" type="presOf" srcId="{78657DE1-5785-45DA-9431-739E480DEC56}" destId="{755D1B26-EFB6-490C-B34E-8550EE872C47}" srcOrd="0" destOrd="0" presId="urn:microsoft.com/office/officeart/2005/8/layout/vProcess5"/>
    <dgm:cxn modelId="{C7737BBF-ADB5-46C8-864E-98A5FF973912}" srcId="{A97701DF-4545-41D1-88FA-1F8BABBE1E72}" destId="{78657DE1-5785-45DA-9431-739E480DEC56}" srcOrd="0" destOrd="0" parTransId="{841727A3-00A7-4494-8B7B-FB27812F0643}" sibTransId="{BA0B08B6-6161-42B5-948E-8D87AF9741AB}"/>
    <dgm:cxn modelId="{9164E4AC-4209-455B-8E1A-ABE42CC00975}" srcId="{A97701DF-4545-41D1-88FA-1F8BABBE1E72}" destId="{ABAE9193-A5FC-42F8-BCB9-C15E68F09BBC}" srcOrd="3" destOrd="0" parTransId="{7B71E651-4033-4542-8187-CC55505D163B}" sibTransId="{8A1C2B19-7559-46B7-AB37-79801DFA445A}"/>
    <dgm:cxn modelId="{2C55FB1A-96A8-4B20-A853-7A45E60FA4C9}" type="presOf" srcId="{8A1C2B19-7559-46B7-AB37-79801DFA445A}" destId="{A7CE4A9D-86C0-4BD9-8057-A29D617938C0}" srcOrd="0" destOrd="0" presId="urn:microsoft.com/office/officeart/2005/8/layout/vProcess5"/>
    <dgm:cxn modelId="{A9F841C2-F0AB-45BF-91C4-A27A15D069E9}" type="presOf" srcId="{5F6F395D-D49E-486E-81E4-5D4FB9001398}" destId="{8DDB6C56-CC8E-4337-9DFF-D25DCAFF13F9}" srcOrd="1" destOrd="0" presId="urn:microsoft.com/office/officeart/2005/8/layout/vProcess5"/>
    <dgm:cxn modelId="{DD01E4AB-1E7C-450F-912D-D8AAB2321A3B}" type="presOf" srcId="{BA0B08B6-6161-42B5-948E-8D87AF9741AB}" destId="{3957E770-D6F0-493E-8477-3AF246988BAC}" srcOrd="0" destOrd="0" presId="urn:microsoft.com/office/officeart/2005/8/layout/vProcess5"/>
    <dgm:cxn modelId="{9AA0A59D-49EA-48D0-95CC-53BBDB230C49}" type="presOf" srcId="{A9F52218-A60B-45A7-B097-F76CBE08D989}" destId="{896A666C-9D74-45E5-A1FF-C030FB86D93A}" srcOrd="0" destOrd="0" presId="urn:microsoft.com/office/officeart/2005/8/layout/vProcess5"/>
    <dgm:cxn modelId="{3AE8C428-D4F7-4958-94FD-94894D833B27}" type="presOf" srcId="{5F6F395D-D49E-486E-81E4-5D4FB9001398}" destId="{E07FD178-2CFC-4EFC-ADBA-018FC522BAEE}" srcOrd="0" destOrd="0" presId="urn:microsoft.com/office/officeart/2005/8/layout/vProcess5"/>
    <dgm:cxn modelId="{DEEB4CDB-004C-4615-A7FA-438C71F1A5D1}" srcId="{A97701DF-4545-41D1-88FA-1F8BABBE1E72}" destId="{A9F52218-A60B-45A7-B097-F76CBE08D989}" srcOrd="1" destOrd="0" parTransId="{8A44EF77-30F9-4B38-BEBE-2C22B1B5581B}" sibTransId="{63F1894E-2AB4-4327-BD7D-0CC533CA7912}"/>
    <dgm:cxn modelId="{D5C24025-B861-43D2-8917-605B4CBA7B69}" type="presOf" srcId="{A97701DF-4545-41D1-88FA-1F8BABBE1E72}" destId="{69219DAB-2EF5-43F9-9C66-CD0B1E398B08}" srcOrd="0" destOrd="0" presId="urn:microsoft.com/office/officeart/2005/8/layout/vProcess5"/>
    <dgm:cxn modelId="{3CB41988-855B-40EA-A06C-26093A418946}" type="presOf" srcId="{78657DE1-5785-45DA-9431-739E480DEC56}" destId="{6284E61C-FF51-4928-A353-3C0BC33AFC25}" srcOrd="1" destOrd="0" presId="urn:microsoft.com/office/officeart/2005/8/layout/vProcess5"/>
    <dgm:cxn modelId="{CAF5B6F8-9FF5-462A-B2DE-4C8538E675A2}" type="presOf" srcId="{C45A921F-6DDC-46AA-8B0C-04FF8F515C0C}" destId="{91A82734-956A-490F-8010-D8614FC1925C}" srcOrd="0" destOrd="0" presId="urn:microsoft.com/office/officeart/2005/8/layout/vProcess5"/>
    <dgm:cxn modelId="{035CA245-CE40-4948-9E11-164CB9AF5F0E}" type="presOf" srcId="{63F1894E-2AB4-4327-BD7D-0CC533CA7912}" destId="{D2E6779F-22C6-4370-8D1A-30D168FD73F7}" srcOrd="0" destOrd="0" presId="urn:microsoft.com/office/officeart/2005/8/layout/vProcess5"/>
    <dgm:cxn modelId="{56CA8E90-6251-4A46-80B2-3BDD0A5D5962}" srcId="{A97701DF-4545-41D1-88FA-1F8BABBE1E72}" destId="{5F6F395D-D49E-486E-81E4-5D4FB9001398}" srcOrd="4" destOrd="0" parTransId="{EF47F7AD-7308-475E-96EF-465FB6C27FA2}" sibTransId="{62335F1C-B998-4958-9C65-C579E451BBAC}"/>
    <dgm:cxn modelId="{FF9868BF-4A69-4F94-AA3C-E0ACA3ED7904}" srcId="{A97701DF-4545-41D1-88FA-1F8BABBE1E72}" destId="{C45A921F-6DDC-46AA-8B0C-04FF8F515C0C}" srcOrd="2" destOrd="0" parTransId="{7AA92C24-A1DC-4293-9F29-A6FF23BC3E1E}" sibTransId="{0EDE1167-030B-4F1C-A6D6-2023C2D4C222}"/>
    <dgm:cxn modelId="{11FD222B-4AB0-45C9-9228-103F18A9A8AA}" type="presOf" srcId="{ABAE9193-A5FC-42F8-BCB9-C15E68F09BBC}" destId="{A0012D22-53B1-4D9D-A878-046BBE6E46A6}" srcOrd="0" destOrd="0" presId="urn:microsoft.com/office/officeart/2005/8/layout/vProcess5"/>
    <dgm:cxn modelId="{9F2F9976-9B2E-400B-A61B-174991CF7FCB}" type="presOf" srcId="{0EDE1167-030B-4F1C-A6D6-2023C2D4C222}" destId="{17DDCEFD-7EB4-4343-B15C-FC99EF786863}" srcOrd="0" destOrd="0" presId="urn:microsoft.com/office/officeart/2005/8/layout/vProcess5"/>
    <dgm:cxn modelId="{8ED4DFD2-8CFF-4D76-A0D0-6AB64008415F}" type="presOf" srcId="{ABAE9193-A5FC-42F8-BCB9-C15E68F09BBC}" destId="{3C82B629-F91E-49E0-9BAD-CE31B7C5DED9}" srcOrd="1" destOrd="0" presId="urn:microsoft.com/office/officeart/2005/8/layout/vProcess5"/>
    <dgm:cxn modelId="{BAABAC6C-2531-4445-A107-ACB09E5EC688}" type="presParOf" srcId="{69219DAB-2EF5-43F9-9C66-CD0B1E398B08}" destId="{8F4D4779-E347-4A0B-AC16-D92DDEBF2DDF}" srcOrd="0" destOrd="0" presId="urn:microsoft.com/office/officeart/2005/8/layout/vProcess5"/>
    <dgm:cxn modelId="{516AEB18-86E3-4C3E-8B78-7C91295E24BA}" type="presParOf" srcId="{69219DAB-2EF5-43F9-9C66-CD0B1E398B08}" destId="{755D1B26-EFB6-490C-B34E-8550EE872C47}" srcOrd="1" destOrd="0" presId="urn:microsoft.com/office/officeart/2005/8/layout/vProcess5"/>
    <dgm:cxn modelId="{39BFF9C4-8D49-47C9-AFAA-3B0A84640068}" type="presParOf" srcId="{69219DAB-2EF5-43F9-9C66-CD0B1E398B08}" destId="{896A666C-9D74-45E5-A1FF-C030FB86D93A}" srcOrd="2" destOrd="0" presId="urn:microsoft.com/office/officeart/2005/8/layout/vProcess5"/>
    <dgm:cxn modelId="{7A2CBE01-3981-4ACC-8F4B-7F9383E77362}" type="presParOf" srcId="{69219DAB-2EF5-43F9-9C66-CD0B1E398B08}" destId="{91A82734-956A-490F-8010-D8614FC1925C}" srcOrd="3" destOrd="0" presId="urn:microsoft.com/office/officeart/2005/8/layout/vProcess5"/>
    <dgm:cxn modelId="{B4B5802C-DCD5-4251-9A75-6CD37A47B7F0}" type="presParOf" srcId="{69219DAB-2EF5-43F9-9C66-CD0B1E398B08}" destId="{A0012D22-53B1-4D9D-A878-046BBE6E46A6}" srcOrd="4" destOrd="0" presId="urn:microsoft.com/office/officeart/2005/8/layout/vProcess5"/>
    <dgm:cxn modelId="{F15AC13D-B159-4EF6-B979-CFC6D2B96A52}" type="presParOf" srcId="{69219DAB-2EF5-43F9-9C66-CD0B1E398B08}" destId="{E07FD178-2CFC-4EFC-ADBA-018FC522BAEE}" srcOrd="5" destOrd="0" presId="urn:microsoft.com/office/officeart/2005/8/layout/vProcess5"/>
    <dgm:cxn modelId="{EF724939-2727-404F-AF88-2927245BEB20}" type="presParOf" srcId="{69219DAB-2EF5-43F9-9C66-CD0B1E398B08}" destId="{3957E770-D6F0-493E-8477-3AF246988BAC}" srcOrd="6" destOrd="0" presId="urn:microsoft.com/office/officeart/2005/8/layout/vProcess5"/>
    <dgm:cxn modelId="{73B41539-3950-4F74-8099-C4D159B876F0}" type="presParOf" srcId="{69219DAB-2EF5-43F9-9C66-CD0B1E398B08}" destId="{D2E6779F-22C6-4370-8D1A-30D168FD73F7}" srcOrd="7" destOrd="0" presId="urn:microsoft.com/office/officeart/2005/8/layout/vProcess5"/>
    <dgm:cxn modelId="{EEA8AAEB-E994-419A-9DEA-30650F5710AC}" type="presParOf" srcId="{69219DAB-2EF5-43F9-9C66-CD0B1E398B08}" destId="{17DDCEFD-7EB4-4343-B15C-FC99EF786863}" srcOrd="8" destOrd="0" presId="urn:microsoft.com/office/officeart/2005/8/layout/vProcess5"/>
    <dgm:cxn modelId="{94890E21-EE4F-4466-B785-3E395D1148ED}" type="presParOf" srcId="{69219DAB-2EF5-43F9-9C66-CD0B1E398B08}" destId="{A7CE4A9D-86C0-4BD9-8057-A29D617938C0}" srcOrd="9" destOrd="0" presId="urn:microsoft.com/office/officeart/2005/8/layout/vProcess5"/>
    <dgm:cxn modelId="{4CCF2FA3-A50D-484E-BC1B-36FAB619758C}" type="presParOf" srcId="{69219DAB-2EF5-43F9-9C66-CD0B1E398B08}" destId="{6284E61C-FF51-4928-A353-3C0BC33AFC25}" srcOrd="10" destOrd="0" presId="urn:microsoft.com/office/officeart/2005/8/layout/vProcess5"/>
    <dgm:cxn modelId="{914B0ABB-D44B-4CB3-8FB1-66E8449AD882}" type="presParOf" srcId="{69219DAB-2EF5-43F9-9C66-CD0B1E398B08}" destId="{0C752E0D-81A9-4491-95D0-DFA56CC68A1D}" srcOrd="11" destOrd="0" presId="urn:microsoft.com/office/officeart/2005/8/layout/vProcess5"/>
    <dgm:cxn modelId="{0550A139-6594-4250-B1CF-03EEF36C578C}" type="presParOf" srcId="{69219DAB-2EF5-43F9-9C66-CD0B1E398B08}" destId="{D6079177-951B-4B8A-8DA8-034CB8A8C498}" srcOrd="12" destOrd="0" presId="urn:microsoft.com/office/officeart/2005/8/layout/vProcess5"/>
    <dgm:cxn modelId="{422658CD-5F5E-497D-B399-0EBD329D8C06}" type="presParOf" srcId="{69219DAB-2EF5-43F9-9C66-CD0B1E398B08}" destId="{3C82B629-F91E-49E0-9BAD-CE31B7C5DED9}" srcOrd="13" destOrd="0" presId="urn:microsoft.com/office/officeart/2005/8/layout/vProcess5"/>
    <dgm:cxn modelId="{FC767838-B8F1-441E-A0B6-8B30DC054762}" type="presParOf" srcId="{69219DAB-2EF5-43F9-9C66-CD0B1E398B08}" destId="{8DDB6C56-CC8E-4337-9DFF-D25DCAFF13F9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37B34EF-4CE3-4BC7-8D54-95EE46F0833E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F9E190-B0EF-42C7-B2A7-2D73E4415498}">
      <dgm:prSet phldrT="[Text]"/>
      <dgm:spPr/>
      <dgm:t>
        <a:bodyPr/>
        <a:lstStyle/>
        <a:p>
          <a:r>
            <a:rPr lang="en-US" dirty="0" smtClean="0"/>
            <a:t>OSTEOMYELITIS</a:t>
          </a:r>
          <a:endParaRPr lang="en-US" dirty="0"/>
        </a:p>
      </dgm:t>
    </dgm:pt>
    <dgm:pt modelId="{8EF9A04E-3F84-42B7-BE05-6ACC3C95CD24}" type="parTrans" cxnId="{9C2BB76A-977B-49EB-86A0-4310F62912AB}">
      <dgm:prSet/>
      <dgm:spPr/>
      <dgm:t>
        <a:bodyPr/>
        <a:lstStyle/>
        <a:p>
          <a:endParaRPr lang="en-US"/>
        </a:p>
      </dgm:t>
    </dgm:pt>
    <dgm:pt modelId="{319D3CA4-3D82-4FE6-9BA3-C2A0B44FDF2A}" type="sibTrans" cxnId="{9C2BB76A-977B-49EB-86A0-4310F62912AB}">
      <dgm:prSet/>
      <dgm:spPr/>
      <dgm:t>
        <a:bodyPr/>
        <a:lstStyle/>
        <a:p>
          <a:endParaRPr lang="en-US"/>
        </a:p>
      </dgm:t>
    </dgm:pt>
    <dgm:pt modelId="{C0873348-F427-4F8C-B41D-A3BD17E201C9}">
      <dgm:prSet phldrT="[Text]"/>
      <dgm:spPr/>
      <dgm:t>
        <a:bodyPr/>
        <a:lstStyle/>
        <a:p>
          <a:r>
            <a:rPr lang="en-US" dirty="0" smtClean="0"/>
            <a:t>CELLULITIS</a:t>
          </a:r>
          <a:endParaRPr lang="en-US" dirty="0"/>
        </a:p>
      </dgm:t>
    </dgm:pt>
    <dgm:pt modelId="{BD7A698D-3901-4090-85E2-F0F8D42F3122}" type="parTrans" cxnId="{480D256A-8EF2-4E39-85B8-984812F4D9A1}">
      <dgm:prSet/>
      <dgm:spPr/>
      <dgm:t>
        <a:bodyPr/>
        <a:lstStyle/>
        <a:p>
          <a:endParaRPr lang="en-US"/>
        </a:p>
      </dgm:t>
    </dgm:pt>
    <dgm:pt modelId="{F4CFB55C-5247-46F1-98C7-8E8F8560A1B0}" type="sibTrans" cxnId="{480D256A-8EF2-4E39-85B8-984812F4D9A1}">
      <dgm:prSet/>
      <dgm:spPr/>
      <dgm:t>
        <a:bodyPr/>
        <a:lstStyle/>
        <a:p>
          <a:endParaRPr lang="en-US"/>
        </a:p>
      </dgm:t>
    </dgm:pt>
    <dgm:pt modelId="{77BCF308-0F8A-4AB1-90D0-B7969025F884}" type="pres">
      <dgm:prSet presAssocID="{337B34EF-4CE3-4BC7-8D54-95EE46F0833E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BF5A3786-3196-407C-9EC5-F154793151F8}" type="pres">
      <dgm:prSet presAssocID="{337B34EF-4CE3-4BC7-8D54-95EE46F0833E}" presName="dummyMaxCanvas" presStyleCnt="0">
        <dgm:presLayoutVars/>
      </dgm:prSet>
      <dgm:spPr/>
    </dgm:pt>
    <dgm:pt modelId="{788FB57D-C820-48D5-A30C-BA20298D5FEE}" type="pres">
      <dgm:prSet presAssocID="{337B34EF-4CE3-4BC7-8D54-95EE46F0833E}" presName="TwoNodes_1" presStyleLbl="node1" presStyleIdx="0" presStyleCnt="2" custLinFactNeighborX="-179" custLinFactNeighborY="-98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07117BC-0BA9-4597-AF27-8CDDED9B2E24}" type="pres">
      <dgm:prSet presAssocID="{337B34EF-4CE3-4BC7-8D54-95EE46F0833E}" presName="TwoNodes_2" presStyleLbl="node1" presStyleIdx="1" presStyleCnt="2" custLinFactNeighborX="-12946" custLinFactNeighborY="-2063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E375EB4-03ED-45AE-8524-06E77A32F9E1}" type="pres">
      <dgm:prSet presAssocID="{337B34EF-4CE3-4BC7-8D54-95EE46F0833E}" presName="TwoConn_1-2" presStyleLbl="fgAccFollowNode1" presStyleIdx="0" presStyleCnt="1" custLinFactNeighborX="-94926" custLinFactNeighborY="942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5F1F1FE-7B29-4153-93F7-BED48EDD6BA4}" type="pres">
      <dgm:prSet presAssocID="{337B34EF-4CE3-4BC7-8D54-95EE46F0833E}" presName="TwoNodes_1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B54090F-F1B4-4D89-9919-74051C840BBD}" type="pres">
      <dgm:prSet presAssocID="{337B34EF-4CE3-4BC7-8D54-95EE46F0833E}" presName="TwoNodes_2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E05F2F67-7ABC-4E4A-BA0A-301AE74D6AED}" type="presOf" srcId="{58F9E190-B0EF-42C7-B2A7-2D73E4415498}" destId="{788FB57D-C820-48D5-A30C-BA20298D5FEE}" srcOrd="0" destOrd="0" presId="urn:microsoft.com/office/officeart/2005/8/layout/vProcess5"/>
    <dgm:cxn modelId="{73522047-8AB5-4679-BB60-7FA7E7A21678}" type="presOf" srcId="{C0873348-F427-4F8C-B41D-A3BD17E201C9}" destId="{E07117BC-0BA9-4597-AF27-8CDDED9B2E24}" srcOrd="0" destOrd="0" presId="urn:microsoft.com/office/officeart/2005/8/layout/vProcess5"/>
    <dgm:cxn modelId="{480D256A-8EF2-4E39-85B8-984812F4D9A1}" srcId="{337B34EF-4CE3-4BC7-8D54-95EE46F0833E}" destId="{C0873348-F427-4F8C-B41D-A3BD17E201C9}" srcOrd="1" destOrd="0" parTransId="{BD7A698D-3901-4090-85E2-F0F8D42F3122}" sibTransId="{F4CFB55C-5247-46F1-98C7-8E8F8560A1B0}"/>
    <dgm:cxn modelId="{A9B8452F-B9BF-4BF6-8F31-8A2F40E8E5E5}" type="presOf" srcId="{C0873348-F427-4F8C-B41D-A3BD17E201C9}" destId="{BB54090F-F1B4-4D89-9919-74051C840BBD}" srcOrd="1" destOrd="0" presId="urn:microsoft.com/office/officeart/2005/8/layout/vProcess5"/>
    <dgm:cxn modelId="{C5B78B9F-AD16-487B-AC4F-6411D72A7F14}" type="presOf" srcId="{337B34EF-4CE3-4BC7-8D54-95EE46F0833E}" destId="{77BCF308-0F8A-4AB1-90D0-B7969025F884}" srcOrd="0" destOrd="0" presId="urn:microsoft.com/office/officeart/2005/8/layout/vProcess5"/>
    <dgm:cxn modelId="{FAB29210-9AB0-4472-AFA6-70815E8BB4EF}" type="presOf" srcId="{58F9E190-B0EF-42C7-B2A7-2D73E4415498}" destId="{85F1F1FE-7B29-4153-93F7-BED48EDD6BA4}" srcOrd="1" destOrd="0" presId="urn:microsoft.com/office/officeart/2005/8/layout/vProcess5"/>
    <dgm:cxn modelId="{3B77584C-EA4B-4A34-A6BB-3A6318C987DC}" type="presOf" srcId="{319D3CA4-3D82-4FE6-9BA3-C2A0B44FDF2A}" destId="{2E375EB4-03ED-45AE-8524-06E77A32F9E1}" srcOrd="0" destOrd="0" presId="urn:microsoft.com/office/officeart/2005/8/layout/vProcess5"/>
    <dgm:cxn modelId="{9C2BB76A-977B-49EB-86A0-4310F62912AB}" srcId="{337B34EF-4CE3-4BC7-8D54-95EE46F0833E}" destId="{58F9E190-B0EF-42C7-B2A7-2D73E4415498}" srcOrd="0" destOrd="0" parTransId="{8EF9A04E-3F84-42B7-BE05-6ACC3C95CD24}" sibTransId="{319D3CA4-3D82-4FE6-9BA3-C2A0B44FDF2A}"/>
    <dgm:cxn modelId="{EA99EE1E-1E81-41C0-B3AE-2A73071659FB}" type="presParOf" srcId="{77BCF308-0F8A-4AB1-90D0-B7969025F884}" destId="{BF5A3786-3196-407C-9EC5-F154793151F8}" srcOrd="0" destOrd="0" presId="urn:microsoft.com/office/officeart/2005/8/layout/vProcess5"/>
    <dgm:cxn modelId="{B2D2D11F-F3E2-45C5-A481-EF8C04AA09DD}" type="presParOf" srcId="{77BCF308-0F8A-4AB1-90D0-B7969025F884}" destId="{788FB57D-C820-48D5-A30C-BA20298D5FEE}" srcOrd="1" destOrd="0" presId="urn:microsoft.com/office/officeart/2005/8/layout/vProcess5"/>
    <dgm:cxn modelId="{C6B272E4-D75B-47CD-A4F0-6BE44C0EDECA}" type="presParOf" srcId="{77BCF308-0F8A-4AB1-90D0-B7969025F884}" destId="{E07117BC-0BA9-4597-AF27-8CDDED9B2E24}" srcOrd="2" destOrd="0" presId="urn:microsoft.com/office/officeart/2005/8/layout/vProcess5"/>
    <dgm:cxn modelId="{1C5196B5-4AB7-43E0-BF08-27484A19C00B}" type="presParOf" srcId="{77BCF308-0F8A-4AB1-90D0-B7969025F884}" destId="{2E375EB4-03ED-45AE-8524-06E77A32F9E1}" srcOrd="3" destOrd="0" presId="urn:microsoft.com/office/officeart/2005/8/layout/vProcess5"/>
    <dgm:cxn modelId="{F59590EC-4973-44BA-8533-672084519B56}" type="presParOf" srcId="{77BCF308-0F8A-4AB1-90D0-B7969025F884}" destId="{85F1F1FE-7B29-4153-93F7-BED48EDD6BA4}" srcOrd="4" destOrd="0" presId="urn:microsoft.com/office/officeart/2005/8/layout/vProcess5"/>
    <dgm:cxn modelId="{199CBCA9-9DF2-4ED6-A9EA-7D8454902A66}" type="presParOf" srcId="{77BCF308-0F8A-4AB1-90D0-B7969025F884}" destId="{BB54090F-F1B4-4D89-9919-74051C840BBD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AD154F8-08CA-425A-91FA-055FFA4542BB}" type="doc">
      <dgm:prSet loTypeId="urn:microsoft.com/office/officeart/2005/8/layout/vList3#1" loCatId="list" qsTypeId="urn:microsoft.com/office/officeart/2005/8/quickstyle/simple1" qsCatId="simple" csTypeId="urn:microsoft.com/office/officeart/2005/8/colors/accent1_2" csCatId="accent1" phldr="1"/>
      <dgm:spPr/>
    </dgm:pt>
    <dgm:pt modelId="{723AD307-0F99-40C2-BF7F-C429D7960DE1}">
      <dgm:prSet phldrT="[Text]"/>
      <dgm:spPr/>
      <dgm:t>
        <a:bodyPr/>
        <a:lstStyle/>
        <a:p>
          <a:r>
            <a:rPr lang="en-US" dirty="0" smtClean="0"/>
            <a:t>SWELLING</a:t>
          </a:r>
          <a:endParaRPr lang="en-US" dirty="0"/>
        </a:p>
      </dgm:t>
    </dgm:pt>
    <dgm:pt modelId="{47AF3F8D-9D84-484F-8163-8CD88D9043DB}" type="parTrans" cxnId="{B821B308-E5F8-4C55-BD0E-6D5137842FAA}">
      <dgm:prSet/>
      <dgm:spPr/>
      <dgm:t>
        <a:bodyPr/>
        <a:lstStyle/>
        <a:p>
          <a:endParaRPr lang="en-US"/>
        </a:p>
      </dgm:t>
    </dgm:pt>
    <dgm:pt modelId="{131689F4-4C1C-4F28-92BE-FC7632F8FA21}" type="sibTrans" cxnId="{B821B308-E5F8-4C55-BD0E-6D5137842FAA}">
      <dgm:prSet/>
      <dgm:spPr/>
      <dgm:t>
        <a:bodyPr/>
        <a:lstStyle/>
        <a:p>
          <a:endParaRPr lang="en-US"/>
        </a:p>
      </dgm:t>
    </dgm:pt>
    <dgm:pt modelId="{6C9A01E8-F4B5-478A-9FDF-E4A812220B8C}">
      <dgm:prSet phldrT="[Text]"/>
      <dgm:spPr/>
      <dgm:t>
        <a:bodyPr/>
        <a:lstStyle/>
        <a:p>
          <a:r>
            <a:rPr lang="en-US" dirty="0" smtClean="0"/>
            <a:t>FEVER</a:t>
          </a:r>
          <a:endParaRPr lang="en-US" dirty="0"/>
        </a:p>
      </dgm:t>
    </dgm:pt>
    <dgm:pt modelId="{A7DF5B66-873C-43EE-B39F-D2E3634392B5}" type="parTrans" cxnId="{D10E9E09-4BE0-4979-B726-BC5CEAAC8CEA}">
      <dgm:prSet/>
      <dgm:spPr/>
      <dgm:t>
        <a:bodyPr/>
        <a:lstStyle/>
        <a:p>
          <a:endParaRPr lang="en-US"/>
        </a:p>
      </dgm:t>
    </dgm:pt>
    <dgm:pt modelId="{6A3EFBF2-9FF3-44BA-B476-CA3649161114}" type="sibTrans" cxnId="{D10E9E09-4BE0-4979-B726-BC5CEAAC8CEA}">
      <dgm:prSet/>
      <dgm:spPr/>
      <dgm:t>
        <a:bodyPr/>
        <a:lstStyle/>
        <a:p>
          <a:endParaRPr lang="en-US"/>
        </a:p>
      </dgm:t>
    </dgm:pt>
    <dgm:pt modelId="{39C82FF2-1485-4DDF-B709-9D806EC13587}">
      <dgm:prSet phldrT="[Text]"/>
      <dgm:spPr/>
      <dgm:t>
        <a:bodyPr/>
        <a:lstStyle/>
        <a:p>
          <a:r>
            <a:rPr lang="en-US" dirty="0" smtClean="0"/>
            <a:t>TOOTH ACHE</a:t>
          </a:r>
          <a:endParaRPr lang="en-US" dirty="0"/>
        </a:p>
      </dgm:t>
    </dgm:pt>
    <dgm:pt modelId="{47571A8A-800D-4AD4-AF61-757A2F547DEB}" type="parTrans" cxnId="{94F0B2D3-10BD-4E9D-B04E-E93DF14B5291}">
      <dgm:prSet/>
      <dgm:spPr/>
      <dgm:t>
        <a:bodyPr/>
        <a:lstStyle/>
        <a:p>
          <a:endParaRPr lang="en-US"/>
        </a:p>
      </dgm:t>
    </dgm:pt>
    <dgm:pt modelId="{88E79513-1255-4E29-AFD8-7EBD28172533}" type="sibTrans" cxnId="{94F0B2D3-10BD-4E9D-B04E-E93DF14B5291}">
      <dgm:prSet/>
      <dgm:spPr/>
      <dgm:t>
        <a:bodyPr/>
        <a:lstStyle/>
        <a:p>
          <a:endParaRPr lang="en-US"/>
        </a:p>
      </dgm:t>
    </dgm:pt>
    <dgm:pt modelId="{4F47FEC7-13E5-4D55-B886-454ADACDF6A2}">
      <dgm:prSet phldrT="[Text]"/>
      <dgm:spPr/>
      <dgm:t>
        <a:bodyPr/>
        <a:lstStyle/>
        <a:p>
          <a:r>
            <a:rPr lang="en-US" dirty="0" smtClean="0"/>
            <a:t>PUS DISCHARGE</a:t>
          </a:r>
          <a:endParaRPr lang="en-US" dirty="0"/>
        </a:p>
      </dgm:t>
    </dgm:pt>
    <dgm:pt modelId="{D1662FEC-2D89-4D4B-B0CF-EF0616E134AB}" type="parTrans" cxnId="{5C3B2A65-EED1-47FA-B04E-03F75E458284}">
      <dgm:prSet/>
      <dgm:spPr/>
      <dgm:t>
        <a:bodyPr/>
        <a:lstStyle/>
        <a:p>
          <a:endParaRPr lang="en-US"/>
        </a:p>
      </dgm:t>
    </dgm:pt>
    <dgm:pt modelId="{0D650D31-B162-46B5-8D1F-69109AF9C53C}" type="sibTrans" cxnId="{5C3B2A65-EED1-47FA-B04E-03F75E458284}">
      <dgm:prSet/>
      <dgm:spPr/>
      <dgm:t>
        <a:bodyPr/>
        <a:lstStyle/>
        <a:p>
          <a:endParaRPr lang="en-US"/>
        </a:p>
      </dgm:t>
    </dgm:pt>
    <dgm:pt modelId="{F0212C27-CDC3-439D-83F2-59FCD3E12863}" type="pres">
      <dgm:prSet presAssocID="{4AD154F8-08CA-425A-91FA-055FFA4542BB}" presName="linearFlow" presStyleCnt="0">
        <dgm:presLayoutVars>
          <dgm:dir/>
          <dgm:resizeHandles val="exact"/>
        </dgm:presLayoutVars>
      </dgm:prSet>
      <dgm:spPr/>
    </dgm:pt>
    <dgm:pt modelId="{10053365-E642-443A-B795-0A017B253C71}" type="pres">
      <dgm:prSet presAssocID="{723AD307-0F99-40C2-BF7F-C429D7960DE1}" presName="composite" presStyleCnt="0"/>
      <dgm:spPr/>
    </dgm:pt>
    <dgm:pt modelId="{2EB2843F-7BC4-4F99-808B-F4C722A787D9}" type="pres">
      <dgm:prSet presAssocID="{723AD307-0F99-40C2-BF7F-C429D7960DE1}" presName="imgShp" presStyleLbl="fgImgPlace1" presStyleIdx="0" presStyleCnt="4" custScaleX="187767" custLinFactNeighborY="726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23EDB612-D69B-47D0-801D-E654645787A6}" type="pres">
      <dgm:prSet presAssocID="{723AD307-0F99-40C2-BF7F-C429D7960DE1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F8AF04-C00B-402C-953E-23DACD158E69}" type="pres">
      <dgm:prSet presAssocID="{131689F4-4C1C-4F28-92BE-FC7632F8FA21}" presName="spacing" presStyleCnt="0"/>
      <dgm:spPr/>
    </dgm:pt>
    <dgm:pt modelId="{AC940C33-E2EB-42BB-84F7-606A2355778E}" type="pres">
      <dgm:prSet presAssocID="{6C9A01E8-F4B5-478A-9FDF-E4A812220B8C}" presName="composite" presStyleCnt="0"/>
      <dgm:spPr/>
    </dgm:pt>
    <dgm:pt modelId="{12F92C1C-1C42-457A-A344-9199A18244DD}" type="pres">
      <dgm:prSet presAssocID="{6C9A01E8-F4B5-478A-9FDF-E4A812220B8C}" presName="imgShp" presStyleLbl="fgImgPlace1" presStyleIdx="1" presStyleCnt="4" custScaleX="17434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77DD65C7-1B6B-4871-988D-F59B6B9B6CBB}" type="pres">
      <dgm:prSet presAssocID="{6C9A01E8-F4B5-478A-9FDF-E4A812220B8C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C55551-4A15-412A-81A3-7412F488F123}" type="pres">
      <dgm:prSet presAssocID="{6A3EFBF2-9FF3-44BA-B476-CA3649161114}" presName="spacing" presStyleCnt="0"/>
      <dgm:spPr/>
    </dgm:pt>
    <dgm:pt modelId="{C05DBD79-3D52-459E-87B9-2B010914DB9C}" type="pres">
      <dgm:prSet presAssocID="{39C82FF2-1485-4DDF-B709-9D806EC13587}" presName="composite" presStyleCnt="0"/>
      <dgm:spPr/>
    </dgm:pt>
    <dgm:pt modelId="{9CCF0E0D-1156-4876-8646-E68F56EA8FC2}" type="pres">
      <dgm:prSet presAssocID="{39C82FF2-1485-4DDF-B709-9D806EC13587}" presName="imgShp" presStyleLbl="fgImgPlace1" presStyleIdx="2" presStyleCnt="4" custScaleX="174343" custLinFactNeighborX="-1805" custLinFactNeighborY="8969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8E71C232-AF28-42E5-8E25-DFF2A743ADC5}" type="pres">
      <dgm:prSet presAssocID="{39C82FF2-1485-4DDF-B709-9D806EC13587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6508BA-13DB-498C-98A2-1435E1F102A9}" type="pres">
      <dgm:prSet presAssocID="{88E79513-1255-4E29-AFD8-7EBD28172533}" presName="spacing" presStyleCnt="0"/>
      <dgm:spPr/>
    </dgm:pt>
    <dgm:pt modelId="{322F281D-B7B2-44D8-8C8E-1FED02E91C8D}" type="pres">
      <dgm:prSet presAssocID="{4F47FEC7-13E5-4D55-B886-454ADACDF6A2}" presName="composite" presStyleCnt="0"/>
      <dgm:spPr/>
    </dgm:pt>
    <dgm:pt modelId="{9E7EC439-7CA3-4E56-87D0-959CC698F070}" type="pres">
      <dgm:prSet presAssocID="{4F47FEC7-13E5-4D55-B886-454ADACDF6A2}" presName="imgShp" presStyleLbl="fgImgPlace1" presStyleIdx="3" presStyleCnt="4" custScaleX="160918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630BB84-7A3F-4692-92CC-25894CC0EA58}" type="pres">
      <dgm:prSet presAssocID="{4F47FEC7-13E5-4D55-B886-454ADACDF6A2}" presName="txShp" presStyleLbl="node1" presStyleIdx="3" presStyleCnt="4" custScaleX="9543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5FDF83-83AA-4112-8A50-1406260A00C3}" type="presOf" srcId="{4F47FEC7-13E5-4D55-B886-454ADACDF6A2}" destId="{3630BB84-7A3F-4692-92CC-25894CC0EA58}" srcOrd="0" destOrd="0" presId="urn:microsoft.com/office/officeart/2005/8/layout/vList3#1"/>
    <dgm:cxn modelId="{D10E9E09-4BE0-4979-B726-BC5CEAAC8CEA}" srcId="{4AD154F8-08CA-425A-91FA-055FFA4542BB}" destId="{6C9A01E8-F4B5-478A-9FDF-E4A812220B8C}" srcOrd="1" destOrd="0" parTransId="{A7DF5B66-873C-43EE-B39F-D2E3634392B5}" sibTransId="{6A3EFBF2-9FF3-44BA-B476-CA3649161114}"/>
    <dgm:cxn modelId="{26EB46A7-1572-48E5-BC9C-967E3EA6BD3C}" type="presOf" srcId="{4AD154F8-08CA-425A-91FA-055FFA4542BB}" destId="{F0212C27-CDC3-439D-83F2-59FCD3E12863}" srcOrd="0" destOrd="0" presId="urn:microsoft.com/office/officeart/2005/8/layout/vList3#1"/>
    <dgm:cxn modelId="{94F0B2D3-10BD-4E9D-B04E-E93DF14B5291}" srcId="{4AD154F8-08CA-425A-91FA-055FFA4542BB}" destId="{39C82FF2-1485-4DDF-B709-9D806EC13587}" srcOrd="2" destOrd="0" parTransId="{47571A8A-800D-4AD4-AF61-757A2F547DEB}" sibTransId="{88E79513-1255-4E29-AFD8-7EBD28172533}"/>
    <dgm:cxn modelId="{A761D596-1EB8-4B68-AA18-5FC5007E4671}" type="presOf" srcId="{723AD307-0F99-40C2-BF7F-C429D7960DE1}" destId="{23EDB612-D69B-47D0-801D-E654645787A6}" srcOrd="0" destOrd="0" presId="urn:microsoft.com/office/officeart/2005/8/layout/vList3#1"/>
    <dgm:cxn modelId="{523A13B8-351B-4AFC-99DD-3086440DDCAF}" type="presOf" srcId="{39C82FF2-1485-4DDF-B709-9D806EC13587}" destId="{8E71C232-AF28-42E5-8E25-DFF2A743ADC5}" srcOrd="0" destOrd="0" presId="urn:microsoft.com/office/officeart/2005/8/layout/vList3#1"/>
    <dgm:cxn modelId="{6E06FCE2-2022-4D6C-A839-389DF323ED5F}" type="presOf" srcId="{6C9A01E8-F4B5-478A-9FDF-E4A812220B8C}" destId="{77DD65C7-1B6B-4871-988D-F59B6B9B6CBB}" srcOrd="0" destOrd="0" presId="urn:microsoft.com/office/officeart/2005/8/layout/vList3#1"/>
    <dgm:cxn modelId="{B821B308-E5F8-4C55-BD0E-6D5137842FAA}" srcId="{4AD154F8-08CA-425A-91FA-055FFA4542BB}" destId="{723AD307-0F99-40C2-BF7F-C429D7960DE1}" srcOrd="0" destOrd="0" parTransId="{47AF3F8D-9D84-484F-8163-8CD88D9043DB}" sibTransId="{131689F4-4C1C-4F28-92BE-FC7632F8FA21}"/>
    <dgm:cxn modelId="{5C3B2A65-EED1-47FA-B04E-03F75E458284}" srcId="{4AD154F8-08CA-425A-91FA-055FFA4542BB}" destId="{4F47FEC7-13E5-4D55-B886-454ADACDF6A2}" srcOrd="3" destOrd="0" parTransId="{D1662FEC-2D89-4D4B-B0CF-EF0616E134AB}" sibTransId="{0D650D31-B162-46B5-8D1F-69109AF9C53C}"/>
    <dgm:cxn modelId="{43160A04-BE0A-4533-8B22-5B127D9946E2}" type="presParOf" srcId="{F0212C27-CDC3-439D-83F2-59FCD3E12863}" destId="{10053365-E642-443A-B795-0A017B253C71}" srcOrd="0" destOrd="0" presId="urn:microsoft.com/office/officeart/2005/8/layout/vList3#1"/>
    <dgm:cxn modelId="{83B4B00C-AF61-4F3A-B984-F8069F332C77}" type="presParOf" srcId="{10053365-E642-443A-B795-0A017B253C71}" destId="{2EB2843F-7BC4-4F99-808B-F4C722A787D9}" srcOrd="0" destOrd="0" presId="urn:microsoft.com/office/officeart/2005/8/layout/vList3#1"/>
    <dgm:cxn modelId="{49AF0A27-0B84-450B-B556-5E2162495C49}" type="presParOf" srcId="{10053365-E642-443A-B795-0A017B253C71}" destId="{23EDB612-D69B-47D0-801D-E654645787A6}" srcOrd="1" destOrd="0" presId="urn:microsoft.com/office/officeart/2005/8/layout/vList3#1"/>
    <dgm:cxn modelId="{8922F09C-61A9-48FB-83AA-EFF00EA0D8ED}" type="presParOf" srcId="{F0212C27-CDC3-439D-83F2-59FCD3E12863}" destId="{2FF8AF04-C00B-402C-953E-23DACD158E69}" srcOrd="1" destOrd="0" presId="urn:microsoft.com/office/officeart/2005/8/layout/vList3#1"/>
    <dgm:cxn modelId="{E1AA9977-1E8A-416D-915E-4EED7C021A68}" type="presParOf" srcId="{F0212C27-CDC3-439D-83F2-59FCD3E12863}" destId="{AC940C33-E2EB-42BB-84F7-606A2355778E}" srcOrd="2" destOrd="0" presId="urn:microsoft.com/office/officeart/2005/8/layout/vList3#1"/>
    <dgm:cxn modelId="{2DBADF5E-C1FC-44BC-994D-62B5E13FA69D}" type="presParOf" srcId="{AC940C33-E2EB-42BB-84F7-606A2355778E}" destId="{12F92C1C-1C42-457A-A344-9199A18244DD}" srcOrd="0" destOrd="0" presId="urn:microsoft.com/office/officeart/2005/8/layout/vList3#1"/>
    <dgm:cxn modelId="{E0B013C7-2C45-4AED-B3F5-DC0164A24227}" type="presParOf" srcId="{AC940C33-E2EB-42BB-84F7-606A2355778E}" destId="{77DD65C7-1B6B-4871-988D-F59B6B9B6CBB}" srcOrd="1" destOrd="0" presId="urn:microsoft.com/office/officeart/2005/8/layout/vList3#1"/>
    <dgm:cxn modelId="{84FFC616-E2A3-4316-9225-556DD9F5CF94}" type="presParOf" srcId="{F0212C27-CDC3-439D-83F2-59FCD3E12863}" destId="{8CC55551-4A15-412A-81A3-7412F488F123}" srcOrd="3" destOrd="0" presId="urn:microsoft.com/office/officeart/2005/8/layout/vList3#1"/>
    <dgm:cxn modelId="{AA587173-302B-4163-8EA1-0981496354F4}" type="presParOf" srcId="{F0212C27-CDC3-439D-83F2-59FCD3E12863}" destId="{C05DBD79-3D52-459E-87B9-2B010914DB9C}" srcOrd="4" destOrd="0" presId="urn:microsoft.com/office/officeart/2005/8/layout/vList3#1"/>
    <dgm:cxn modelId="{7D2EFB2D-8362-4046-94BF-F701B8A7E4DE}" type="presParOf" srcId="{C05DBD79-3D52-459E-87B9-2B010914DB9C}" destId="{9CCF0E0D-1156-4876-8646-E68F56EA8FC2}" srcOrd="0" destOrd="0" presId="urn:microsoft.com/office/officeart/2005/8/layout/vList3#1"/>
    <dgm:cxn modelId="{375A47DE-7DF1-4431-A924-C33C069210F5}" type="presParOf" srcId="{C05DBD79-3D52-459E-87B9-2B010914DB9C}" destId="{8E71C232-AF28-42E5-8E25-DFF2A743ADC5}" srcOrd="1" destOrd="0" presId="urn:microsoft.com/office/officeart/2005/8/layout/vList3#1"/>
    <dgm:cxn modelId="{B0BAC5BF-14BE-4A7F-BC1B-0256DAB69A7F}" type="presParOf" srcId="{F0212C27-CDC3-439D-83F2-59FCD3E12863}" destId="{846508BA-13DB-498C-98A2-1435E1F102A9}" srcOrd="5" destOrd="0" presId="urn:microsoft.com/office/officeart/2005/8/layout/vList3#1"/>
    <dgm:cxn modelId="{DCB1640B-0EED-497D-8A69-D2EA0546B82E}" type="presParOf" srcId="{F0212C27-CDC3-439D-83F2-59FCD3E12863}" destId="{322F281D-B7B2-44D8-8C8E-1FED02E91C8D}" srcOrd="6" destOrd="0" presId="urn:microsoft.com/office/officeart/2005/8/layout/vList3#1"/>
    <dgm:cxn modelId="{D0520EF3-F141-4038-B9F6-1D0AB37C33D5}" type="presParOf" srcId="{322F281D-B7B2-44D8-8C8E-1FED02E91C8D}" destId="{9E7EC439-7CA3-4E56-87D0-959CC698F070}" srcOrd="0" destOrd="0" presId="urn:microsoft.com/office/officeart/2005/8/layout/vList3#1"/>
    <dgm:cxn modelId="{3944C544-22EB-4A40-ADAD-76F8E4E0150C}" type="presParOf" srcId="{322F281D-B7B2-44D8-8C8E-1FED02E91C8D}" destId="{3630BB84-7A3F-4692-92CC-25894CC0EA58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5D1B26-EFB6-490C-B34E-8550EE872C47}">
      <dsp:nvSpPr>
        <dsp:cNvPr id="0" name=""/>
        <dsp:cNvSpPr/>
      </dsp:nvSpPr>
      <dsp:spPr>
        <a:xfrm>
          <a:off x="181343" y="26896"/>
          <a:ext cx="4198733" cy="860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ENAMEL CARIES</a:t>
          </a:r>
          <a:endParaRPr lang="en-US" sz="3100" kern="1200" dirty="0"/>
        </a:p>
      </dsp:txBody>
      <dsp:txXfrm>
        <a:off x="206544" y="52097"/>
        <a:ext cx="3169614" cy="810008"/>
      </dsp:txXfrm>
    </dsp:sp>
    <dsp:sp modelId="{896A666C-9D74-45E5-A1FF-C030FB86D93A}">
      <dsp:nvSpPr>
        <dsp:cNvPr id="0" name=""/>
        <dsp:cNvSpPr/>
      </dsp:nvSpPr>
      <dsp:spPr>
        <a:xfrm>
          <a:off x="324416" y="941176"/>
          <a:ext cx="4198733" cy="860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DENTINAL CARIES</a:t>
          </a:r>
          <a:endParaRPr lang="en-US" sz="3100" kern="1200" dirty="0"/>
        </a:p>
      </dsp:txBody>
      <dsp:txXfrm>
        <a:off x="349617" y="966377"/>
        <a:ext cx="3275522" cy="810008"/>
      </dsp:txXfrm>
    </dsp:sp>
    <dsp:sp modelId="{91A82734-956A-490F-8010-D8614FC1925C}">
      <dsp:nvSpPr>
        <dsp:cNvPr id="0" name=""/>
        <dsp:cNvSpPr/>
      </dsp:nvSpPr>
      <dsp:spPr>
        <a:xfrm>
          <a:off x="434739" y="1857426"/>
          <a:ext cx="4198733" cy="860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PULPITIS</a:t>
          </a:r>
          <a:endParaRPr lang="en-US" sz="3100" kern="1200" dirty="0"/>
        </a:p>
      </dsp:txBody>
      <dsp:txXfrm>
        <a:off x="459940" y="1882627"/>
        <a:ext cx="3275522" cy="810008"/>
      </dsp:txXfrm>
    </dsp:sp>
    <dsp:sp modelId="{A0012D22-53B1-4D9D-A878-046BBE6E46A6}">
      <dsp:nvSpPr>
        <dsp:cNvPr id="0" name=""/>
        <dsp:cNvSpPr/>
      </dsp:nvSpPr>
      <dsp:spPr>
        <a:xfrm>
          <a:off x="636888" y="2796460"/>
          <a:ext cx="4198733" cy="860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TOOTH ABSCESS</a:t>
          </a:r>
        </a:p>
      </dsp:txBody>
      <dsp:txXfrm>
        <a:off x="662089" y="2821661"/>
        <a:ext cx="3275522" cy="810008"/>
      </dsp:txXfrm>
    </dsp:sp>
    <dsp:sp modelId="{E07FD178-2CFC-4EFC-ADBA-018FC522BAEE}">
      <dsp:nvSpPr>
        <dsp:cNvPr id="0" name=""/>
        <dsp:cNvSpPr/>
      </dsp:nvSpPr>
      <dsp:spPr>
        <a:xfrm>
          <a:off x="767911" y="3742119"/>
          <a:ext cx="4198733" cy="8604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dirty="0" smtClean="0"/>
            <a:t>SINUS OPENING</a:t>
          </a:r>
          <a:endParaRPr lang="en-US" sz="3100" kern="1200" dirty="0"/>
        </a:p>
      </dsp:txBody>
      <dsp:txXfrm>
        <a:off x="793112" y="3767320"/>
        <a:ext cx="3275522" cy="810008"/>
      </dsp:txXfrm>
    </dsp:sp>
    <dsp:sp modelId="{3957E770-D6F0-493E-8477-3AF246988BAC}">
      <dsp:nvSpPr>
        <dsp:cNvPr id="0" name=""/>
        <dsp:cNvSpPr/>
      </dsp:nvSpPr>
      <dsp:spPr>
        <a:xfrm>
          <a:off x="3833934" y="716751"/>
          <a:ext cx="559266" cy="55926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 dirty="0"/>
        </a:p>
      </dsp:txBody>
      <dsp:txXfrm>
        <a:off x="3959769" y="716751"/>
        <a:ext cx="307596" cy="420848"/>
      </dsp:txXfrm>
    </dsp:sp>
    <dsp:sp modelId="{D2E6779F-22C6-4370-8D1A-30D168FD73F7}">
      <dsp:nvSpPr>
        <dsp:cNvPr id="0" name=""/>
        <dsp:cNvSpPr/>
      </dsp:nvSpPr>
      <dsp:spPr>
        <a:xfrm>
          <a:off x="3835668" y="1697418"/>
          <a:ext cx="559266" cy="55926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3961503" y="1697418"/>
        <a:ext cx="307596" cy="420848"/>
      </dsp:txXfrm>
    </dsp:sp>
    <dsp:sp modelId="{17DDCEFD-7EB4-4343-B15C-FC99EF786863}">
      <dsp:nvSpPr>
        <dsp:cNvPr id="0" name=""/>
        <dsp:cNvSpPr/>
      </dsp:nvSpPr>
      <dsp:spPr>
        <a:xfrm>
          <a:off x="3929798" y="2525975"/>
          <a:ext cx="559266" cy="55926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4055633" y="2525975"/>
        <a:ext cx="307596" cy="420848"/>
      </dsp:txXfrm>
    </dsp:sp>
    <dsp:sp modelId="{A7CE4A9D-86C0-4BD9-8057-A29D617938C0}">
      <dsp:nvSpPr>
        <dsp:cNvPr id="0" name=""/>
        <dsp:cNvSpPr/>
      </dsp:nvSpPr>
      <dsp:spPr>
        <a:xfrm>
          <a:off x="3973068" y="3460829"/>
          <a:ext cx="559266" cy="55926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600" kern="1200"/>
        </a:p>
      </dsp:txBody>
      <dsp:txXfrm>
        <a:off x="4098903" y="3460829"/>
        <a:ext cx="307596" cy="4208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FB57D-C820-48D5-A30C-BA20298D5FEE}">
      <dsp:nvSpPr>
        <dsp:cNvPr id="0" name=""/>
        <dsp:cNvSpPr/>
      </dsp:nvSpPr>
      <dsp:spPr>
        <a:xfrm>
          <a:off x="0" y="0"/>
          <a:ext cx="4139049" cy="7527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OSTEOMYELITIS</a:t>
          </a:r>
          <a:endParaRPr lang="en-US" sz="3300" kern="1200" dirty="0"/>
        </a:p>
      </dsp:txBody>
      <dsp:txXfrm>
        <a:off x="22048" y="22048"/>
        <a:ext cx="3360983" cy="708693"/>
      </dsp:txXfrm>
    </dsp:sp>
    <dsp:sp modelId="{E07117BC-0BA9-4597-AF27-8CDDED9B2E24}">
      <dsp:nvSpPr>
        <dsp:cNvPr id="0" name=""/>
        <dsp:cNvSpPr/>
      </dsp:nvSpPr>
      <dsp:spPr>
        <a:xfrm>
          <a:off x="194579" y="764723"/>
          <a:ext cx="4139049" cy="7527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CELLULITIS</a:t>
          </a:r>
          <a:endParaRPr lang="en-US" sz="3300" kern="1200" dirty="0"/>
        </a:p>
      </dsp:txBody>
      <dsp:txXfrm>
        <a:off x="216627" y="786771"/>
        <a:ext cx="2875219" cy="708693"/>
      </dsp:txXfrm>
    </dsp:sp>
    <dsp:sp modelId="{2E375EB4-03ED-45AE-8524-06E77A32F9E1}">
      <dsp:nvSpPr>
        <dsp:cNvPr id="0" name=""/>
        <dsp:cNvSpPr/>
      </dsp:nvSpPr>
      <dsp:spPr>
        <a:xfrm>
          <a:off x="3185250" y="637889"/>
          <a:ext cx="489313" cy="489313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3295345" y="637889"/>
        <a:ext cx="269123" cy="3682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EDB612-D69B-47D0-801D-E654645787A6}">
      <dsp:nvSpPr>
        <dsp:cNvPr id="0" name=""/>
        <dsp:cNvSpPr/>
      </dsp:nvSpPr>
      <dsp:spPr>
        <a:xfrm rot="10800000">
          <a:off x="2035472" y="1463"/>
          <a:ext cx="5892971" cy="117412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754" tIns="190500" rIns="355600" bIns="190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SWELLING</a:t>
          </a:r>
          <a:endParaRPr lang="en-US" sz="5000" kern="1200" dirty="0"/>
        </a:p>
      </dsp:txBody>
      <dsp:txXfrm rot="10800000">
        <a:off x="2329002" y="1463"/>
        <a:ext cx="5599441" cy="1174120"/>
      </dsp:txXfrm>
    </dsp:sp>
    <dsp:sp modelId="{2EB2843F-7BC4-4F99-808B-F4C722A787D9}">
      <dsp:nvSpPr>
        <dsp:cNvPr id="0" name=""/>
        <dsp:cNvSpPr/>
      </dsp:nvSpPr>
      <dsp:spPr>
        <a:xfrm>
          <a:off x="933167" y="9987"/>
          <a:ext cx="2204610" cy="1174120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DD65C7-1B6B-4871-988D-F59B6B9B6CBB}">
      <dsp:nvSpPr>
        <dsp:cNvPr id="0" name=""/>
        <dsp:cNvSpPr/>
      </dsp:nvSpPr>
      <dsp:spPr>
        <a:xfrm rot="10800000">
          <a:off x="1996069" y="1526067"/>
          <a:ext cx="5892971" cy="117412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754" tIns="190500" rIns="355600" bIns="190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FEVER</a:t>
          </a:r>
          <a:endParaRPr lang="en-US" sz="5000" kern="1200" dirty="0"/>
        </a:p>
      </dsp:txBody>
      <dsp:txXfrm rot="10800000">
        <a:off x="2289599" y="1526067"/>
        <a:ext cx="5599441" cy="1174120"/>
      </dsp:txXfrm>
    </dsp:sp>
    <dsp:sp modelId="{12F92C1C-1C42-457A-A344-9199A18244DD}">
      <dsp:nvSpPr>
        <dsp:cNvPr id="0" name=""/>
        <dsp:cNvSpPr/>
      </dsp:nvSpPr>
      <dsp:spPr>
        <a:xfrm>
          <a:off x="972570" y="1526067"/>
          <a:ext cx="2046996" cy="1174120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71C232-AF28-42E5-8E25-DFF2A743ADC5}">
      <dsp:nvSpPr>
        <dsp:cNvPr id="0" name=""/>
        <dsp:cNvSpPr/>
      </dsp:nvSpPr>
      <dsp:spPr>
        <a:xfrm rot="10800000">
          <a:off x="1996069" y="3050671"/>
          <a:ext cx="5892971" cy="117412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754" tIns="190500" rIns="355600" bIns="190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TOOTH ACHE</a:t>
          </a:r>
          <a:endParaRPr lang="en-US" sz="5000" kern="1200" dirty="0"/>
        </a:p>
      </dsp:txBody>
      <dsp:txXfrm rot="10800000">
        <a:off x="2289599" y="3050671"/>
        <a:ext cx="5599441" cy="1174120"/>
      </dsp:txXfrm>
    </dsp:sp>
    <dsp:sp modelId="{9CCF0E0D-1156-4876-8646-E68F56EA8FC2}">
      <dsp:nvSpPr>
        <dsp:cNvPr id="0" name=""/>
        <dsp:cNvSpPr/>
      </dsp:nvSpPr>
      <dsp:spPr>
        <a:xfrm>
          <a:off x="951377" y="3155978"/>
          <a:ext cx="2046996" cy="1174120"/>
        </a:xfrm>
        <a:prstGeom prst="ellipse">
          <a:avLst/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30BB84-7A3F-4692-92CC-25894CC0EA58}">
      <dsp:nvSpPr>
        <dsp:cNvPr id="0" name=""/>
        <dsp:cNvSpPr/>
      </dsp:nvSpPr>
      <dsp:spPr>
        <a:xfrm rot="10800000">
          <a:off x="2158246" y="4575275"/>
          <a:ext cx="5624193" cy="117412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17754" tIns="190500" rIns="355600" bIns="190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 smtClean="0"/>
            <a:t>PUS DISCHARGE</a:t>
          </a:r>
          <a:endParaRPr lang="en-US" sz="5000" kern="1200" dirty="0"/>
        </a:p>
      </dsp:txBody>
      <dsp:txXfrm rot="10800000">
        <a:off x="2451776" y="4575275"/>
        <a:ext cx="5330663" cy="1174120"/>
      </dsp:txXfrm>
    </dsp:sp>
    <dsp:sp modelId="{9E7EC439-7CA3-4E56-87D0-959CC698F070}">
      <dsp:nvSpPr>
        <dsp:cNvPr id="0" name=""/>
        <dsp:cNvSpPr/>
      </dsp:nvSpPr>
      <dsp:spPr>
        <a:xfrm>
          <a:off x="1079171" y="4575275"/>
          <a:ext cx="1889370" cy="1174120"/>
        </a:xfrm>
        <a:prstGeom prst="ellipse">
          <a:avLst/>
        </a:prstGeom>
        <a:blipFill rotWithShape="0">
          <a:blip xmlns:r="http://schemas.openxmlformats.org/officeDocument/2006/relationships" r:embed="rId4"/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F9E7E-E868-4B95-A119-61F105E77380}" type="datetimeFigureOut">
              <a:rPr lang="en-IN" smtClean="0"/>
              <a:t>06-06-2017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84C6D-0002-48E3-99B6-8206427FB50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2016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84C6D-0002-48E3-99B6-8206427FB50E}" type="slidenum">
              <a:rPr lang="en-IN" smtClean="0"/>
              <a:t>65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6297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361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190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94853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4609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50856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98CD5-6C1E-4009-B41F-6DF62E31D3BE}" type="datetimeFigureOut">
              <a:rPr lang="en-US" smtClean="0"/>
              <a:pPr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26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698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438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24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774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82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6/6/2017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0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6/6/2017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942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6/6/2017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791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04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6/6/2017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093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98CD5-6C1E-4009-B41F-6DF62E31D3BE}" type="datetimeFigureOut">
              <a:rPr lang="en-US" smtClean="0"/>
              <a:pPr/>
              <a:t>6/6/2017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026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75000"/>
          </a:schemeClr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jp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eg"/><Relationship Id="rId3" Type="http://schemas.openxmlformats.org/officeDocument/2006/relationships/image" Target="../media/image65.jpeg"/><Relationship Id="rId7" Type="http://schemas.openxmlformats.org/officeDocument/2006/relationships/image" Target="../media/image69.jpeg"/><Relationship Id="rId12" Type="http://schemas.openxmlformats.org/officeDocument/2006/relationships/image" Target="../media/image74.jp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11" Type="http://schemas.openxmlformats.org/officeDocument/2006/relationships/image" Target="../media/image73.jpeg"/><Relationship Id="rId5" Type="http://schemas.openxmlformats.org/officeDocument/2006/relationships/image" Target="../media/image67.jpeg"/><Relationship Id="rId10" Type="http://schemas.openxmlformats.org/officeDocument/2006/relationships/image" Target="../media/image72.jpeg"/><Relationship Id="rId4" Type="http://schemas.openxmlformats.org/officeDocument/2006/relationships/image" Target="../media/image66.jpeg"/><Relationship Id="rId9" Type="http://schemas.openxmlformats.org/officeDocument/2006/relationships/image" Target="../media/image71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1.jpeg"/><Relationship Id="rId7" Type="http://schemas.openxmlformats.org/officeDocument/2006/relationships/image" Target="../media/image85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11" Type="http://schemas.openxmlformats.org/officeDocument/2006/relationships/image" Target="../media/image89.jpeg"/><Relationship Id="rId5" Type="http://schemas.openxmlformats.org/officeDocument/2006/relationships/image" Target="../media/image83.jpeg"/><Relationship Id="rId10" Type="http://schemas.openxmlformats.org/officeDocument/2006/relationships/image" Target="../media/image88.jpeg"/><Relationship Id="rId4" Type="http://schemas.openxmlformats.org/officeDocument/2006/relationships/image" Target="../media/image82.jpeg"/><Relationship Id="rId9" Type="http://schemas.openxmlformats.org/officeDocument/2006/relationships/image" Target="../media/image8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7" Type="http://schemas.openxmlformats.org/officeDocument/2006/relationships/image" Target="../media/image95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jpg"/><Relationship Id="rId5" Type="http://schemas.openxmlformats.org/officeDocument/2006/relationships/image" Target="../media/image93.jpg"/><Relationship Id="rId4" Type="http://schemas.openxmlformats.org/officeDocument/2006/relationships/image" Target="../media/image92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eg"/><Relationship Id="rId3" Type="http://schemas.openxmlformats.org/officeDocument/2006/relationships/image" Target="../media/image97.jpeg"/><Relationship Id="rId7" Type="http://schemas.openxmlformats.org/officeDocument/2006/relationships/image" Target="../media/image101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7" Type="http://schemas.openxmlformats.org/officeDocument/2006/relationships/image" Target="../media/image108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e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3" Type="http://schemas.openxmlformats.org/officeDocument/2006/relationships/image" Target="../media/image110.jpeg"/><Relationship Id="rId7" Type="http://schemas.openxmlformats.org/officeDocument/2006/relationships/image" Target="../media/image114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eg"/><Relationship Id="rId5" Type="http://schemas.openxmlformats.org/officeDocument/2006/relationships/image" Target="../media/image112.jpeg"/><Relationship Id="rId4" Type="http://schemas.openxmlformats.org/officeDocument/2006/relationships/image" Target="../media/image111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jpg"/><Relationship Id="rId4" Type="http://schemas.openxmlformats.org/officeDocument/2006/relationships/image" Target="../media/image120.jp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7" Type="http://schemas.openxmlformats.org/officeDocument/2006/relationships/image" Target="../media/image131.jpeg"/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jpeg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jpeg"/><Relationship Id="rId7" Type="http://schemas.openxmlformats.org/officeDocument/2006/relationships/image" Target="../media/image137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49.jpeg"/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eg"/><Relationship Id="rId5" Type="http://schemas.openxmlformats.org/officeDocument/2006/relationships/image" Target="../media/image147.jpeg"/><Relationship Id="rId4" Type="http://schemas.openxmlformats.org/officeDocument/2006/relationships/image" Target="../media/image146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jpeg"/><Relationship Id="rId4" Type="http://schemas.openxmlformats.org/officeDocument/2006/relationships/image" Target="../media/image15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jpg"/><Relationship Id="rId4" Type="http://schemas.openxmlformats.org/officeDocument/2006/relationships/image" Target="../media/image157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jpg"/><Relationship Id="rId3" Type="http://schemas.openxmlformats.org/officeDocument/2006/relationships/image" Target="../media/image159.jpg"/><Relationship Id="rId7" Type="http://schemas.openxmlformats.org/officeDocument/2006/relationships/image" Target="../media/image16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jpg"/><Relationship Id="rId5" Type="http://schemas.openxmlformats.org/officeDocument/2006/relationships/image" Target="../media/image161.png"/><Relationship Id="rId4" Type="http://schemas.openxmlformats.org/officeDocument/2006/relationships/image" Target="../media/image160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4.jpeg"/><Relationship Id="rId18" Type="http://schemas.openxmlformats.org/officeDocument/2006/relationships/image" Target="../media/image10.jp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5.jpg"/><Relationship Id="rId17" Type="http://schemas.openxmlformats.org/officeDocument/2006/relationships/image" Target="../media/image9.jpeg"/><Relationship Id="rId2" Type="http://schemas.openxmlformats.org/officeDocument/2006/relationships/diagramData" Target="../diagrams/data1.xml"/><Relationship Id="rId16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image" Target="../media/image7.jpeg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3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eg"/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3985617" y="2967335"/>
            <a:ext cx="42207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ROYAL SMILES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640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293" y="1402857"/>
            <a:ext cx="4863979" cy="4417495"/>
          </a:xfrm>
        </p:spPr>
      </p:pic>
      <p:sp>
        <p:nvSpPr>
          <p:cNvPr id="3" name="TextBox 2"/>
          <p:cNvSpPr txBox="1"/>
          <p:nvPr/>
        </p:nvSpPr>
        <p:spPr>
          <a:xfrm>
            <a:off x="2043953" y="2151529"/>
            <a:ext cx="551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3979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arto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185" y="13689"/>
            <a:ext cx="1817146" cy="1364136"/>
          </a:xfrm>
          <a:prstGeom prst="ellipse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49962" y="1220041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>
                <a:solidFill>
                  <a:schemeClr val="accent2"/>
                </a:solidFill>
                <a:latin typeface="Aharoni" pitchFamily="2" charset="-79"/>
                <a:cs typeface="Aharoni" pitchFamily="2" charset="-79"/>
              </a:rPr>
              <a:t>Dental floss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16613" y="2174149"/>
            <a:ext cx="9278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/>
              <a:t>17</a:t>
            </a:r>
            <a:endParaRPr lang="en-IN" sz="4000" dirty="0"/>
          </a:p>
        </p:txBody>
      </p:sp>
      <p:sp>
        <p:nvSpPr>
          <p:cNvPr id="14" name="TextBox 13"/>
          <p:cNvSpPr txBox="1"/>
          <p:nvPr/>
        </p:nvSpPr>
        <p:spPr>
          <a:xfrm>
            <a:off x="6859378" y="4843890"/>
            <a:ext cx="56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20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4517797" y="132444"/>
            <a:ext cx="56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21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110" y="2051038"/>
            <a:ext cx="55372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17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556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0" y="1981200"/>
            <a:ext cx="2209800" cy="177520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3100" y="376250"/>
            <a:ext cx="8229600" cy="1295400"/>
          </a:xfrm>
        </p:spPr>
        <p:txBody>
          <a:bodyPr>
            <a:normAutofit/>
          </a:bodyPr>
          <a:lstStyle/>
          <a:p>
            <a:pPr algn="ctr"/>
            <a:r>
              <a:rPr lang="en-US" u="sng" dirty="0" smtClean="0">
                <a:latin typeface="Comic Sans MS" pitchFamily="66" charset="0"/>
              </a:rPr>
              <a:t>SEALANT APPLICATION</a:t>
            </a:r>
            <a:endParaRPr lang="en-US" u="sng" dirty="0">
              <a:latin typeface="Comic Sans MS" pitchFamily="66" charset="0"/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5029200" y="2362200"/>
            <a:ext cx="2057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pit-and-fissure-sealants1-300x109@2x-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1" y="4495800"/>
            <a:ext cx="2505075" cy="1948392"/>
          </a:xfrm>
          <a:prstGeom prst="rect">
            <a:avLst/>
          </a:prstGeom>
        </p:spPr>
      </p:pic>
      <p:sp>
        <p:nvSpPr>
          <p:cNvPr id="11" name="Left Arrow 10"/>
          <p:cNvSpPr/>
          <p:nvPr/>
        </p:nvSpPr>
        <p:spPr>
          <a:xfrm>
            <a:off x="5029200" y="4648200"/>
            <a:ext cx="1981200" cy="685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13648" y="1976718"/>
            <a:ext cx="49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22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1555099" y="4495800"/>
            <a:ext cx="49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24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6670022" y="1763344"/>
            <a:ext cx="49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23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5"/>
          <a:stretch/>
        </p:blipFill>
        <p:spPr>
          <a:xfrm>
            <a:off x="7400924" y="2148253"/>
            <a:ext cx="4445934" cy="332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709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590800" y="838200"/>
            <a:ext cx="8077200" cy="457200"/>
          </a:xfrm>
        </p:spPr>
        <p:txBody>
          <a:bodyPr>
            <a:normAutofit fontScale="90000"/>
          </a:bodyPr>
          <a:lstStyle/>
          <a:p>
            <a:pPr algn="ctr"/>
            <a:r>
              <a:rPr lang="en-US" u="sng" dirty="0" smtClean="0">
                <a:latin typeface="Comic Sans MS" pitchFamily="66" charset="0"/>
              </a:rPr>
              <a:t>FLUORIDE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u="sng" cap="all" dirty="0" smtClean="0">
                <a:latin typeface="Comic Sans MS" pitchFamily="66" charset="0"/>
              </a:rPr>
              <a:t>supplements</a:t>
            </a:r>
            <a:endParaRPr lang="en-US" u="sng" cap="all" dirty="0">
              <a:latin typeface="Comic Sans MS" pitchFamily="66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334000" y="3886200"/>
            <a:ext cx="2133600" cy="609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FLUORIDE</a:t>
            </a:r>
          </a:p>
        </p:txBody>
      </p:sp>
      <p:pic>
        <p:nvPicPr>
          <p:cNvPr id="5" name="Picture 4" descr="IMG_56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0" y="2514600"/>
            <a:ext cx="2286000" cy="2514600"/>
          </a:xfrm>
          <a:prstGeom prst="rect">
            <a:avLst/>
          </a:prstGeom>
        </p:spPr>
      </p:pic>
      <p:pic>
        <p:nvPicPr>
          <p:cNvPr id="6" name="Picture 5" descr="IMG_560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0" y="2662517"/>
            <a:ext cx="1981200" cy="2286000"/>
          </a:xfrm>
          <a:prstGeom prst="rect">
            <a:avLst/>
          </a:prstGeom>
        </p:spPr>
      </p:pic>
      <p:pic>
        <p:nvPicPr>
          <p:cNvPr id="7" name="Picture 6" descr="IMG_561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53200" y="5334000"/>
            <a:ext cx="1828800" cy="1524000"/>
          </a:xfrm>
          <a:prstGeom prst="rect">
            <a:avLst/>
          </a:prstGeom>
        </p:spPr>
      </p:pic>
      <p:pic>
        <p:nvPicPr>
          <p:cNvPr id="8" name="Picture 7" descr="IMG_5607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19601" y="5334000"/>
            <a:ext cx="1948873" cy="1524000"/>
          </a:xfrm>
          <a:prstGeom prst="rect">
            <a:avLst/>
          </a:prstGeom>
        </p:spPr>
      </p:pic>
      <p:pic>
        <p:nvPicPr>
          <p:cNvPr id="9" name="Picture 8" descr="IMG_5604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1447800"/>
            <a:ext cx="2628900" cy="1803400"/>
          </a:xfrm>
          <a:prstGeom prst="rect">
            <a:avLst/>
          </a:prstGeom>
        </p:spPr>
      </p:pic>
      <p:sp>
        <p:nvSpPr>
          <p:cNvPr id="10" name="Up Arrow 9"/>
          <p:cNvSpPr/>
          <p:nvPr/>
        </p:nvSpPr>
        <p:spPr>
          <a:xfrm>
            <a:off x="6248400" y="3352800"/>
            <a:ext cx="228600" cy="381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7696200" y="4038600"/>
            <a:ext cx="5334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/>
          <p:cNvSpPr/>
          <p:nvPr/>
        </p:nvSpPr>
        <p:spPr>
          <a:xfrm>
            <a:off x="4495800" y="3962400"/>
            <a:ext cx="533400" cy="2286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5486400" y="4648200"/>
            <a:ext cx="2286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7010400" y="4648200"/>
            <a:ext cx="2286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85047" y="2850776"/>
            <a:ext cx="51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25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4174192" y="1620833"/>
            <a:ext cx="51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26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7663702" y="2249856"/>
            <a:ext cx="51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27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8595301" y="5450540"/>
            <a:ext cx="51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28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3914215" y="5450540"/>
            <a:ext cx="51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29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909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IMG_0768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39001" y="2209800"/>
            <a:ext cx="3109913" cy="21336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09600"/>
            <a:ext cx="8229600" cy="1066800"/>
          </a:xfrm>
        </p:spPr>
        <p:txBody>
          <a:bodyPr/>
          <a:lstStyle/>
          <a:p>
            <a:pPr algn="ctr"/>
            <a:r>
              <a:rPr lang="en-US" u="sng" dirty="0" smtClean="0">
                <a:latin typeface="Comic Sans MS" pitchFamily="66" charset="0"/>
              </a:rPr>
              <a:t>FLUORIDE APPLICATION</a:t>
            </a:r>
            <a:endParaRPr lang="en-US" u="sng" dirty="0">
              <a:latin typeface="Comic Sans MS" pitchFamily="66" charset="0"/>
            </a:endParaRPr>
          </a:p>
        </p:txBody>
      </p:sp>
      <p:pic>
        <p:nvPicPr>
          <p:cNvPr id="7" name="Picture 6" descr="IMG_558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81200" y="2286001"/>
            <a:ext cx="3124200" cy="2020191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334000" y="3048000"/>
            <a:ext cx="16002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31259" y="2514600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30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6671982" y="2329934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31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8426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90600"/>
            <a:ext cx="4191000" cy="1524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908" y="990600"/>
            <a:ext cx="4468091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153" y="2514600"/>
            <a:ext cx="4356847" cy="220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2514600"/>
            <a:ext cx="4447308" cy="2286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800600"/>
            <a:ext cx="4447309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5440" y="4724400"/>
            <a:ext cx="4112561" cy="2133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52600" y="457201"/>
            <a:ext cx="7772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omic Sans MS" pitchFamily="66" charset="0"/>
              </a:rPr>
              <a:t>FLUORIDE TOOTHPASTES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16106" y="1408956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32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939870" y="2817334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34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1143000" y="5167580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36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6164051" y="4577834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37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6555440" y="2993322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35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6311153" y="1195899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33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29908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95120"/>
            <a:ext cx="9144000" cy="5562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52600" y="533401"/>
            <a:ext cx="845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Comic Sans MS" pitchFamily="66" charset="0"/>
              </a:rPr>
              <a:t>EXCESS FLUORIDE</a:t>
            </a:r>
          </a:p>
          <a:p>
            <a:pPr algn="ctr"/>
            <a:endParaRPr lang="en-US" sz="4000" dirty="0">
              <a:latin typeface="Comic Sans MS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6471" y="1295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38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763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1506828" y="1648496"/>
            <a:ext cx="3837904" cy="189319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AMALGAM RESTORATION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1622737" y="4127678"/>
            <a:ext cx="3902299" cy="19511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COMPOSITE RESTORATION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3985379" y="139177"/>
            <a:ext cx="380912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TREATMENT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Oval 1"/>
          <p:cNvSpPr/>
          <p:nvPr/>
        </p:nvSpPr>
        <p:spPr>
          <a:xfrm>
            <a:off x="6851276" y="4249647"/>
            <a:ext cx="4155141" cy="18291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EXTRACTION</a:t>
            </a:r>
            <a:endParaRPr lang="en-IN" dirty="0"/>
          </a:p>
        </p:txBody>
      </p:sp>
      <p:sp>
        <p:nvSpPr>
          <p:cNvPr id="6" name="Oval 5"/>
          <p:cNvSpPr/>
          <p:nvPr/>
        </p:nvSpPr>
        <p:spPr>
          <a:xfrm>
            <a:off x="6925235" y="1851906"/>
            <a:ext cx="3751729" cy="14863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659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5300" y="2555313"/>
            <a:ext cx="2743200" cy="18304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34" name="Picture 10" descr="D:\COMUNITY APP\caries\WF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849952" y="1371600"/>
            <a:ext cx="2807649" cy="2514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1389084" y="4121496"/>
            <a:ext cx="172938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DENTAL CARIES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04366" y="5014126"/>
            <a:ext cx="2345066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CAVITY PREPARATION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735232" y="5780746"/>
            <a:ext cx="2658164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AMALGAM RESTORATION</a:t>
            </a:r>
          </a:p>
        </p:txBody>
      </p:sp>
      <p:sp>
        <p:nvSpPr>
          <p:cNvPr id="2" name="Rectangle 1"/>
          <p:cNvSpPr/>
          <p:nvPr/>
        </p:nvSpPr>
        <p:spPr>
          <a:xfrm>
            <a:off x="1800532" y="304800"/>
            <a:ext cx="81251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4400" b="1" dirty="0">
                <a:ln w="6600">
                  <a:solidFill>
                    <a:srgbClr val="BC356F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BC356F"/>
                  </a:outerShdw>
                </a:effectLst>
              </a:rPr>
              <a:t>AMALGAM RESTORATION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39879" y="2646912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41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5414681" y="1926999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40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1389084" y="889575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39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696199" y="3426794"/>
            <a:ext cx="3194559" cy="212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72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146" y="201706"/>
            <a:ext cx="8596668" cy="1320800"/>
          </a:xfrm>
        </p:spPr>
        <p:txBody>
          <a:bodyPr/>
          <a:lstStyle/>
          <a:p>
            <a:pPr algn="ctr"/>
            <a:r>
              <a:rPr lang="en-IN" dirty="0" smtClean="0"/>
              <a:t>COMPOSITE RESTORATION</a:t>
            </a:r>
            <a:endParaRPr lang="en-IN" dirty="0"/>
          </a:p>
        </p:txBody>
      </p:sp>
      <p:pic>
        <p:nvPicPr>
          <p:cNvPr id="5" name="Picture 4" descr="sealant2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146" y="1207863"/>
            <a:ext cx="5805215" cy="5429288"/>
          </a:xfrm>
          <a:prstGeom prst="rect">
            <a:avLst/>
          </a:prstGeom>
        </p:spPr>
      </p:pic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7260536" y="1233543"/>
            <a:ext cx="2340653" cy="2315211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536" y="4196109"/>
            <a:ext cx="2350505" cy="17151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36101" y="4175867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44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6736101" y="1464555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43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11198" y="1153174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42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8046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/>
          <p:cNvSpPr/>
          <p:nvPr/>
        </p:nvSpPr>
        <p:spPr>
          <a:xfrm>
            <a:off x="3232598" y="180304"/>
            <a:ext cx="4610636" cy="119773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800" dirty="0" smtClean="0"/>
              <a:t>DIAGNOSIS</a:t>
            </a:r>
            <a:endParaRPr lang="en-IN" sz="48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6029610"/>
              </p:ext>
            </p:extLst>
          </p:nvPr>
        </p:nvGraphicFramePr>
        <p:xfrm>
          <a:off x="834264" y="2162100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1.DECAY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2.BLEEDING GUMS                                  9. PRE CANCEROUS LESION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3.PERIODONTAL PROBLEMS                     10.FRACTURE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4.ORAL</a:t>
                      </a:r>
                      <a:r>
                        <a:rPr lang="en-IN" baseline="0" dirty="0" smtClean="0"/>
                        <a:t> MALODOUR                                 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smtClean="0"/>
                        <a:t>5.EDENTULISM                                       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6.MALOCCLUSION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7.TOOTH ABSCESS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8.WASTING DISEASES</a:t>
                      </a:r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110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52596" y="1"/>
            <a:ext cx="7772400" cy="1470025"/>
          </a:xfrm>
        </p:spPr>
        <p:txBody>
          <a:bodyPr/>
          <a:lstStyle/>
          <a:p>
            <a:pPr algn="ctr"/>
            <a:r>
              <a:rPr lang="en-IN" sz="4000" dirty="0" smtClean="0"/>
              <a:t>EXTRACTION</a:t>
            </a:r>
            <a:r>
              <a:rPr lang="en-IN" dirty="0" smtClean="0"/>
              <a:t> 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29445" y="3118553"/>
            <a:ext cx="2000264" cy="357166"/>
          </a:xfrm>
        </p:spPr>
        <p:txBody>
          <a:bodyPr>
            <a:normAutofit fontScale="92500"/>
          </a:bodyPr>
          <a:lstStyle/>
          <a:p>
            <a:r>
              <a:rPr lang="en-IN" dirty="0" smtClean="0"/>
              <a:t>Extraction forceps</a:t>
            </a:r>
            <a:endParaRPr lang="en-IN" dirty="0"/>
          </a:p>
        </p:txBody>
      </p:sp>
      <p:pic>
        <p:nvPicPr>
          <p:cNvPr id="4" name="Picture 3" descr="dental-tooth-extractio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62" y="1032349"/>
            <a:ext cx="3313220" cy="230804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453058" y="1714488"/>
            <a:ext cx="1500198" cy="857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 descr="Dental-Tooth-Extraction-Forceps-Supplie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902" y="1263835"/>
            <a:ext cx="3275350" cy="17014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5258" y="1296104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45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4052338" y="3886127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47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6714627" y="1111438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46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214" y="3584852"/>
            <a:ext cx="4314825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23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ROOT CANAL TREATMENT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1186" y="2177890"/>
            <a:ext cx="4572396" cy="29324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4295" y="2177890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48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703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4274494" cy="763113"/>
          </a:xfrm>
          <a:solidFill>
            <a:schemeClr val="accent1"/>
          </a:solidFill>
        </p:spPr>
        <p:txBody>
          <a:bodyPr/>
          <a:lstStyle/>
          <a:p>
            <a:pPr algn="ctr"/>
            <a:r>
              <a:rPr lang="en-IN" b="1" dirty="0" smtClean="0">
                <a:solidFill>
                  <a:schemeClr val="accent2"/>
                </a:solidFill>
              </a:rPr>
              <a:t>WASTING DISEASES</a:t>
            </a:r>
            <a:endParaRPr lang="en-IN" b="1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1107584" y="2434107"/>
            <a:ext cx="155834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2"/>
                </a:solidFill>
              </a:rPr>
              <a:t>ATTRITION</a:t>
            </a:r>
            <a:endParaRPr lang="en-IN" b="1" dirty="0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07583" y="3129566"/>
            <a:ext cx="155834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2"/>
                </a:solidFill>
              </a:rPr>
              <a:t>ABRASION</a:t>
            </a:r>
            <a:endParaRPr lang="en-IN" b="1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07583" y="3915177"/>
            <a:ext cx="1558343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2"/>
                </a:solidFill>
              </a:rPr>
              <a:t>EROSION</a:t>
            </a:r>
            <a:endParaRPr lang="en-IN" b="1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07584" y="4700789"/>
            <a:ext cx="155834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solidFill>
                  <a:schemeClr val="accent2"/>
                </a:solidFill>
              </a:rPr>
              <a:t>ABFRACTION</a:t>
            </a:r>
            <a:endParaRPr lang="en-IN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6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 smtClean="0">
                <a:gradFill>
                  <a:gsLst>
                    <a:gs pos="0">
                      <a:schemeClr val="tx1"/>
                    </a:gs>
                    <a:gs pos="71000">
                      <a:schemeClr val="accent1">
                        <a:lumMod val="50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  <a:effectLst>
                  <a:outerShdw blurRad="50800" dist="50800" dir="5400000" algn="ctr" rotWithShape="0">
                    <a:schemeClr val="tx1">
                      <a:lumMod val="50000"/>
                      <a:lumOff val="50000"/>
                    </a:schemeClr>
                  </a:outerShdw>
                </a:effectLst>
              </a:rPr>
              <a:t>ATTRITION</a:t>
            </a:r>
            <a:endParaRPr lang="en-IN" sz="4000" dirty="0">
              <a:gradFill>
                <a:gsLst>
                  <a:gs pos="0">
                    <a:schemeClr val="tx1"/>
                  </a:gs>
                  <a:gs pos="71000">
                    <a:schemeClr val="accent1">
                      <a:lumMod val="50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effectLst>
                <a:outerShdw blurRad="50800" dist="50800" dir="5400000" algn="ctr" rotWithShape="0">
                  <a:schemeClr val="tx1">
                    <a:lumMod val="50000"/>
                    <a:lumOff val="50000"/>
                  </a:scheme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3600" dirty="0" smtClean="0">
                <a:gradFill>
                  <a:gsLst>
                    <a:gs pos="0">
                      <a:schemeClr val="tx1"/>
                    </a:gs>
                    <a:gs pos="71000">
                      <a:schemeClr val="accent1">
                        <a:lumMod val="50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CLINICAL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tx1"/>
                </a:solidFill>
              </a:rPr>
              <a:t>Small polished facet on a cusp or ridge/flattening of </a:t>
            </a:r>
            <a:r>
              <a:rPr lang="en-IN" sz="2400" dirty="0" err="1" smtClean="0">
                <a:solidFill>
                  <a:schemeClr val="tx1"/>
                </a:solidFill>
              </a:rPr>
              <a:t>incisal</a:t>
            </a:r>
            <a:r>
              <a:rPr lang="en-IN" sz="2400" dirty="0" smtClean="0">
                <a:solidFill>
                  <a:schemeClr val="tx1"/>
                </a:solidFill>
              </a:rPr>
              <a:t> edge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tx1"/>
                </a:solidFill>
              </a:rPr>
              <a:t>Shortened height of teeth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tx1"/>
                </a:solidFill>
              </a:rPr>
              <a:t>Staining and sensitivity in advanced cases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tx1"/>
                </a:solidFill>
              </a:rPr>
              <a:t>Causes-bruxism</a:t>
            </a:r>
          </a:p>
          <a:p>
            <a:pPr marL="0" indent="0">
              <a:buNone/>
            </a:pPr>
            <a:r>
              <a:rPr lang="en-IN" sz="2400" dirty="0">
                <a:solidFill>
                  <a:schemeClr val="tx1"/>
                </a:solidFill>
              </a:rPr>
              <a:t> </a:t>
            </a:r>
            <a:r>
              <a:rPr lang="en-IN" sz="2400" dirty="0" smtClean="0">
                <a:solidFill>
                  <a:schemeClr val="tx1"/>
                </a:solidFill>
              </a:rPr>
              <a:t>              trauma from occlusion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061982" y="4381375"/>
            <a:ext cx="3910818" cy="165998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687994" y="4825609"/>
            <a:ext cx="2658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gradFill>
                  <a:gsLst>
                    <a:gs pos="0">
                      <a:schemeClr val="tx1"/>
                    </a:gs>
                    <a:gs pos="71000">
                      <a:schemeClr val="accent1">
                        <a:lumMod val="50000"/>
                      </a:schemeClr>
                    </a:gs>
                    <a:gs pos="83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TREATMENT</a:t>
            </a:r>
            <a:endParaRPr lang="en-IN" sz="3600" dirty="0">
              <a:gradFill>
                <a:gsLst>
                  <a:gs pos="0">
                    <a:schemeClr val="tx1"/>
                  </a:gs>
                  <a:gs pos="71000">
                    <a:schemeClr val="accent1">
                      <a:lumMod val="50000"/>
                    </a:schemeClr>
                  </a:gs>
                  <a:gs pos="83000">
                    <a:schemeClr val="accent2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286" y="437621"/>
            <a:ext cx="2793609" cy="1862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287" y="2439464"/>
            <a:ext cx="2793609" cy="18070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80957" y="2439464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50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7980958" y="580591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49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187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TREATMENT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REMOVE THE CAUSE</a:t>
            </a:r>
          </a:p>
          <a:p>
            <a:r>
              <a:rPr lang="en-IN" dirty="0" smtClean="0"/>
              <a:t>TREATMENT OF HYPERSENSITIVITY</a:t>
            </a:r>
            <a:endParaRPr lang="en-IN" dirty="0"/>
          </a:p>
          <a:p>
            <a:r>
              <a:rPr lang="en-IN" dirty="0" smtClean="0"/>
              <a:t>SEVERE-INTENTIONAL RCT AND CROWN PLACEMENT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171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4546" y="400673"/>
            <a:ext cx="5782460" cy="643762"/>
          </a:xfrm>
          <a:solidFill>
            <a:schemeClr val="accent1"/>
          </a:solidFill>
        </p:spPr>
        <p:txBody>
          <a:bodyPr/>
          <a:lstStyle/>
          <a:p>
            <a:r>
              <a:rPr lang="en-IN" dirty="0" smtClean="0">
                <a:solidFill>
                  <a:schemeClr val="tx1"/>
                </a:solidFill>
              </a:rPr>
              <a:t>DENTIN HYPERSENSITIVITY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00" y="1099820"/>
            <a:ext cx="2909252" cy="23716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993" y="4199144"/>
            <a:ext cx="2455497" cy="163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948" y="1253362"/>
            <a:ext cx="2833184" cy="20673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102" y="3899712"/>
            <a:ext cx="2448620" cy="24486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512" y="3899712"/>
            <a:ext cx="2448620" cy="24486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7974" y="1253362"/>
            <a:ext cx="2853968" cy="209235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391600" y="3465109"/>
            <a:ext cx="261089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IN" dirty="0" smtClean="0"/>
              <a:t>DESENSITISING PASTE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1546993" y="6120581"/>
            <a:ext cx="248950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IN" dirty="0" smtClean="0"/>
              <a:t>FLUORIDE SEALER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4807974" y="3471492"/>
            <a:ext cx="285396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LASER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8759225" y="3425528"/>
            <a:ext cx="2558691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COMPOSITE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4586748" y="6416173"/>
            <a:ext cx="296442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DENTIN BONDING AGENTS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8657304" y="6348332"/>
            <a:ext cx="276253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GLASS IONOMER CEMENT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970852" y="4206848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54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4480449" y="4142280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55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8234790" y="4043414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56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8108723" y="1382265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53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4361193" y="1382265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52</a:t>
            </a:r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1022558" y="1586567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51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82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400" dirty="0" smtClean="0">
                <a:gradFill>
                  <a:gsLst>
                    <a:gs pos="0">
                      <a:schemeClr val="tx1"/>
                    </a:gs>
                    <a:gs pos="71000">
                      <a:schemeClr val="accent1">
                        <a:lumMod val="50000"/>
                      </a:schemeClr>
                    </a:gs>
                    <a:gs pos="83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ABRASION</a:t>
            </a:r>
            <a:endParaRPr lang="en-IN" sz="4400" dirty="0">
              <a:gradFill>
                <a:gsLst>
                  <a:gs pos="0">
                    <a:schemeClr val="tx1"/>
                  </a:gs>
                  <a:gs pos="71000">
                    <a:schemeClr val="accent1">
                      <a:lumMod val="50000"/>
                    </a:schemeClr>
                  </a:gs>
                  <a:gs pos="83000">
                    <a:schemeClr val="accent2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863" y="2160589"/>
            <a:ext cx="8596668" cy="3880773"/>
          </a:xfrm>
          <a:solidFill>
            <a:schemeClr val="bg1"/>
          </a:solidFill>
        </p:spPr>
        <p:txBody>
          <a:bodyPr>
            <a:normAutofit fontScale="92500"/>
          </a:bodyPr>
          <a:lstStyle/>
          <a:p>
            <a:r>
              <a:rPr lang="en-IN" sz="3200" dirty="0" smtClean="0">
                <a:gradFill>
                  <a:gsLst>
                    <a:gs pos="0">
                      <a:schemeClr val="tx1"/>
                    </a:gs>
                    <a:gs pos="71000">
                      <a:schemeClr val="accent1">
                        <a:lumMod val="50000"/>
                      </a:schemeClr>
                    </a:gs>
                    <a:gs pos="83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CLINICAL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chemeClr val="tx1"/>
                </a:solidFill>
              </a:rPr>
              <a:t>V-shaped/wedge shaped ditch on the root side of CEJ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chemeClr val="tx1"/>
                </a:solidFill>
              </a:rPr>
              <a:t>Exposed dentin appears polished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chemeClr val="tx1"/>
                </a:solidFill>
              </a:rPr>
              <a:t>Sensitivity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chemeClr val="tx1"/>
                </a:solidFill>
              </a:rPr>
              <a:t>Causes-abrasive dentifrice</a:t>
            </a:r>
          </a:p>
          <a:p>
            <a:pPr marL="0" indent="0">
              <a:buNone/>
            </a:pPr>
            <a:r>
              <a:rPr lang="en-IN" sz="2800" dirty="0">
                <a:solidFill>
                  <a:schemeClr val="tx1"/>
                </a:solidFill>
              </a:rPr>
              <a:t> </a:t>
            </a:r>
            <a:r>
              <a:rPr lang="en-IN" sz="2800" dirty="0" smtClean="0">
                <a:solidFill>
                  <a:schemeClr val="tx1"/>
                </a:solidFill>
              </a:rPr>
              <a:t>              improper </a:t>
            </a:r>
            <a:r>
              <a:rPr lang="en-IN" sz="2800" dirty="0" err="1" smtClean="0">
                <a:solidFill>
                  <a:schemeClr val="tx1"/>
                </a:solidFill>
              </a:rPr>
              <a:t>toothbrushing</a:t>
            </a:r>
            <a:endParaRPr lang="en-IN" sz="2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IN" sz="2800" dirty="0">
                <a:solidFill>
                  <a:schemeClr val="tx1"/>
                </a:solidFill>
              </a:rPr>
              <a:t> </a:t>
            </a:r>
            <a:r>
              <a:rPr lang="en-IN" sz="2800" dirty="0" smtClean="0">
                <a:solidFill>
                  <a:schemeClr val="tx1"/>
                </a:solidFill>
              </a:rPr>
              <a:t>              habits/occupational</a:t>
            </a:r>
            <a:endParaRPr lang="en-IN" sz="2800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850966" y="4614203"/>
            <a:ext cx="3657601" cy="142715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118253" y="5092504"/>
            <a:ext cx="3123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>
                <a:gradFill>
                  <a:gsLst>
                    <a:gs pos="0">
                      <a:schemeClr val="tx1"/>
                    </a:gs>
                    <a:gs pos="71000">
                      <a:schemeClr val="accent1">
                        <a:lumMod val="50000"/>
                      </a:schemeClr>
                    </a:gs>
                    <a:gs pos="83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TREATMENT</a:t>
            </a:r>
            <a:endParaRPr lang="en-IN" sz="3200" b="1" dirty="0">
              <a:gradFill>
                <a:gsLst>
                  <a:gs pos="0">
                    <a:schemeClr val="tx1"/>
                  </a:gs>
                  <a:gs pos="71000">
                    <a:schemeClr val="accent1">
                      <a:lumMod val="50000"/>
                    </a:schemeClr>
                  </a:gs>
                  <a:gs pos="83000">
                    <a:schemeClr val="accent2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531" y="146050"/>
            <a:ext cx="2857500" cy="2247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531" y="2624139"/>
            <a:ext cx="2857500" cy="1666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88096" y="2464540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58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8155331" y="609600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57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63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8348" y="242886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1.COMPOSITE</a:t>
            </a:r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2.GIC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flipV="1">
            <a:off x="1981200" y="6126164"/>
            <a:ext cx="8186766" cy="731837"/>
          </a:xfrm>
        </p:spPr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609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GIC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804" y="1945148"/>
            <a:ext cx="2428671" cy="2428671"/>
          </a:xfrm>
        </p:spPr>
      </p:pic>
      <p:sp>
        <p:nvSpPr>
          <p:cNvPr id="6" name="TextBox 5"/>
          <p:cNvSpPr txBox="1"/>
          <p:nvPr/>
        </p:nvSpPr>
        <p:spPr>
          <a:xfrm>
            <a:off x="4164261" y="2286001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</a:t>
            </a:r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528918" y="2101335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59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482" y="2470667"/>
            <a:ext cx="4362450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1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599"/>
            <a:ext cx="8596668" cy="1320800"/>
          </a:xfrm>
          <a:noFill/>
        </p:spPr>
        <p:txBody>
          <a:bodyPr>
            <a:normAutofit/>
          </a:bodyPr>
          <a:lstStyle/>
          <a:p>
            <a:pPr algn="ctr"/>
            <a:r>
              <a:rPr lang="en-IN" sz="4000" dirty="0" smtClean="0">
                <a:gradFill>
                  <a:gsLst>
                    <a:gs pos="0">
                      <a:schemeClr val="tx1"/>
                    </a:gs>
                    <a:gs pos="71000">
                      <a:schemeClr val="accent1">
                        <a:lumMod val="50000"/>
                      </a:schemeClr>
                    </a:gs>
                    <a:gs pos="83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EROSION</a:t>
            </a:r>
            <a:endParaRPr lang="en-IN" sz="4000" dirty="0">
              <a:gradFill>
                <a:gsLst>
                  <a:gs pos="0">
                    <a:schemeClr val="tx1"/>
                  </a:gs>
                  <a:gs pos="71000">
                    <a:schemeClr val="accent1">
                      <a:lumMod val="50000"/>
                    </a:schemeClr>
                  </a:gs>
                  <a:gs pos="83000">
                    <a:schemeClr val="accent2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7341251" cy="3880773"/>
          </a:xfrm>
        </p:spPr>
        <p:txBody>
          <a:bodyPr>
            <a:normAutofit fontScale="92500" lnSpcReduction="20000"/>
          </a:bodyPr>
          <a:lstStyle/>
          <a:p>
            <a:r>
              <a:rPr lang="en-IN" sz="2800" dirty="0" smtClean="0">
                <a:gradFill>
                  <a:gsLst>
                    <a:gs pos="0">
                      <a:schemeClr val="tx1"/>
                    </a:gs>
                    <a:gs pos="71000">
                      <a:schemeClr val="accent1">
                        <a:lumMod val="50000"/>
                      </a:schemeClr>
                    </a:gs>
                    <a:gs pos="83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CLINICAL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chemeClr val="tx1"/>
                </a:solidFill>
              </a:rPr>
              <a:t>By action of chemicals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chemeClr val="tx1"/>
                </a:solidFill>
              </a:rPr>
              <a:t>Wear on non occluding surfaces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chemeClr val="tx1"/>
                </a:solidFill>
              </a:rPr>
              <a:t>Hypersensitivity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 smtClean="0">
                <a:solidFill>
                  <a:schemeClr val="tx1"/>
                </a:solidFill>
              </a:rPr>
              <a:t>Increased </a:t>
            </a:r>
            <a:r>
              <a:rPr lang="en-IN" sz="2800" dirty="0" err="1" smtClean="0">
                <a:solidFill>
                  <a:schemeClr val="tx1"/>
                </a:solidFill>
              </a:rPr>
              <a:t>incisal</a:t>
            </a:r>
            <a:r>
              <a:rPr lang="en-IN" sz="2800" dirty="0" smtClean="0">
                <a:solidFill>
                  <a:schemeClr val="tx1"/>
                </a:solidFill>
              </a:rPr>
              <a:t> translucency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800" dirty="0" err="1" smtClean="0">
                <a:solidFill>
                  <a:schemeClr val="tx1"/>
                </a:solidFill>
              </a:rPr>
              <a:t>Causes-intrinsic</a:t>
            </a:r>
            <a:r>
              <a:rPr lang="en-IN" sz="28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GERD</a:t>
            </a:r>
            <a:r>
              <a:rPr lang="en-IN" sz="2800" dirty="0" smtClean="0">
                <a:solidFill>
                  <a:schemeClr val="tx1"/>
                </a:solidFill>
                <a:sym typeface="Wingdings" panose="05000000000000000000" pitchFamily="2" charset="2"/>
              </a:rPr>
              <a:t>(</a:t>
            </a:r>
            <a:r>
              <a:rPr lang="en-IN" sz="28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gastroesophageal</a:t>
            </a:r>
            <a:r>
              <a:rPr lang="en-IN" sz="2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reflux </a:t>
            </a:r>
            <a:r>
              <a:rPr lang="en-IN" sz="28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disease,excess</a:t>
            </a:r>
            <a:r>
              <a:rPr lang="en-IN" sz="2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vomiting</a:t>
            </a:r>
          </a:p>
          <a:p>
            <a:pPr marL="0" indent="0">
              <a:buNone/>
            </a:pPr>
            <a:r>
              <a:rPr lang="en-IN" sz="2800" dirty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IN" sz="2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            </a:t>
            </a:r>
            <a:r>
              <a:rPr lang="en-IN" sz="28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extrinsicacidic</a:t>
            </a:r>
            <a:r>
              <a:rPr lang="en-IN" sz="2800" dirty="0" smtClean="0">
                <a:solidFill>
                  <a:schemeClr val="tx1"/>
                </a:solidFill>
                <a:sym typeface="Wingdings" panose="05000000000000000000" pitchFamily="2" charset="2"/>
              </a:rPr>
              <a:t> </a:t>
            </a:r>
            <a:r>
              <a:rPr lang="en-IN" sz="28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beverages,foods,medications</a:t>
            </a:r>
            <a:endParaRPr lang="en-IN" sz="2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sp>
        <p:nvSpPr>
          <p:cNvPr id="4" name="Oval 3"/>
          <p:cNvSpPr/>
          <p:nvPr/>
        </p:nvSpPr>
        <p:spPr>
          <a:xfrm>
            <a:off x="6921305" y="4797083"/>
            <a:ext cx="3756073" cy="147446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371470" y="5202976"/>
            <a:ext cx="2771336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3200" dirty="0" smtClean="0">
                <a:gradFill>
                  <a:gsLst>
                    <a:gs pos="0">
                      <a:schemeClr val="tx1"/>
                    </a:gs>
                    <a:gs pos="71000">
                      <a:schemeClr val="accent1">
                        <a:lumMod val="50000"/>
                      </a:schemeClr>
                    </a:gs>
                    <a:gs pos="83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TREATMENT</a:t>
            </a:r>
            <a:endParaRPr lang="en-IN" sz="3200" dirty="0">
              <a:gradFill>
                <a:gsLst>
                  <a:gs pos="0">
                    <a:schemeClr val="tx1"/>
                  </a:gs>
                  <a:gs pos="71000">
                    <a:schemeClr val="accent1">
                      <a:lumMod val="50000"/>
                    </a:schemeClr>
                  </a:gs>
                  <a:gs pos="83000">
                    <a:schemeClr val="accent2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933" y="834702"/>
            <a:ext cx="3987525" cy="21913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62498" y="1090430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61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069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163724"/>
              </p:ext>
            </p:extLst>
          </p:nvPr>
        </p:nvGraphicFramePr>
        <p:xfrm>
          <a:off x="1924424" y="2104713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AMALGAM</a:t>
                      </a:r>
                      <a:r>
                        <a:rPr lang="en-IN" baseline="0" dirty="0" smtClean="0"/>
                        <a:t> RESTORATION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FPD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COMPOSITE RESTORATION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SCALING AND ROOT PLANING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RCT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PREVENTIVE MEASURES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EXTRACTION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ORTHODONTIC CORRECTION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FLAP SURGERY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 smtClean="0"/>
                        <a:t>SURGICAL</a:t>
                      </a:r>
                      <a:r>
                        <a:rPr lang="en-IN" baseline="0" dirty="0" smtClean="0"/>
                        <a:t> EXCISION/BIOPSY</a:t>
                      </a:r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GIC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DENTURES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 smtClean="0"/>
                        <a:t>IMPLANT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4047564" y="510987"/>
            <a:ext cx="2541494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4652683" y="783521"/>
            <a:ext cx="1640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TREATMENT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204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REMOVAL OF CAUSE</a:t>
            </a:r>
          </a:p>
          <a:p>
            <a:r>
              <a:rPr lang="en-IN" dirty="0" smtClean="0"/>
              <a:t>HYPERSENSITIVITY</a:t>
            </a:r>
          </a:p>
          <a:p>
            <a:r>
              <a:rPr lang="en-IN" dirty="0" smtClean="0"/>
              <a:t>RCT AND CROWN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0851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000" dirty="0" smtClean="0">
                <a:gradFill>
                  <a:gsLst>
                    <a:gs pos="0">
                      <a:schemeClr val="tx1"/>
                    </a:gs>
                    <a:gs pos="71000">
                      <a:schemeClr val="accent1">
                        <a:lumMod val="50000"/>
                      </a:schemeClr>
                    </a:gs>
                    <a:gs pos="83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ABFRACTION</a:t>
            </a:r>
            <a:endParaRPr lang="en-IN" sz="4000" dirty="0">
              <a:gradFill>
                <a:gsLst>
                  <a:gs pos="0">
                    <a:schemeClr val="tx1"/>
                  </a:gs>
                  <a:gs pos="71000">
                    <a:schemeClr val="accent1">
                      <a:lumMod val="50000"/>
                    </a:schemeClr>
                  </a:gs>
                  <a:gs pos="83000">
                    <a:schemeClr val="accent2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sz="2800" dirty="0" smtClean="0">
                <a:gradFill>
                  <a:gsLst>
                    <a:gs pos="0">
                      <a:schemeClr val="tx1"/>
                    </a:gs>
                    <a:gs pos="71000">
                      <a:schemeClr val="accent1">
                        <a:lumMod val="50000"/>
                      </a:schemeClr>
                    </a:gs>
                    <a:gs pos="83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CLINICAL FEATURES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 err="1" smtClean="0">
                <a:solidFill>
                  <a:schemeClr val="tx1"/>
                </a:solidFill>
              </a:rPr>
              <a:t>Deep,V</a:t>
            </a:r>
            <a:r>
              <a:rPr lang="en-IN" sz="2400" dirty="0" smtClean="0">
                <a:solidFill>
                  <a:schemeClr val="tx1"/>
                </a:solidFill>
              </a:rPr>
              <a:t>-shaped notch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tx1"/>
                </a:solidFill>
              </a:rPr>
              <a:t>Affects </a:t>
            </a:r>
            <a:r>
              <a:rPr lang="en-IN" sz="2400" dirty="0" err="1" smtClean="0">
                <a:solidFill>
                  <a:schemeClr val="tx1"/>
                </a:solidFill>
              </a:rPr>
              <a:t>buccal</a:t>
            </a:r>
            <a:r>
              <a:rPr lang="en-IN" sz="2400" dirty="0" smtClean="0">
                <a:solidFill>
                  <a:schemeClr val="tx1"/>
                </a:solidFill>
              </a:rPr>
              <a:t>/labial cervical areas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tx1"/>
                </a:solidFill>
              </a:rPr>
              <a:t>Affects single teeth with eccentric </a:t>
            </a:r>
            <a:r>
              <a:rPr lang="en-IN" sz="2400" dirty="0" err="1" smtClean="0">
                <a:solidFill>
                  <a:schemeClr val="tx1"/>
                </a:solidFill>
              </a:rPr>
              <a:t>occlusal</a:t>
            </a:r>
            <a:r>
              <a:rPr lang="en-IN" sz="2400" dirty="0" smtClean="0">
                <a:solidFill>
                  <a:schemeClr val="tx1"/>
                </a:solidFill>
              </a:rPr>
              <a:t> loads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836899" y="4586068"/>
            <a:ext cx="3868615" cy="145529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/>
          <p:cNvSpPr txBox="1"/>
          <p:nvPr/>
        </p:nvSpPr>
        <p:spPr>
          <a:xfrm>
            <a:off x="7399606" y="4990549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gradFill>
                  <a:gsLst>
                    <a:gs pos="0">
                      <a:schemeClr val="tx1"/>
                    </a:gs>
                    <a:gs pos="71000">
                      <a:schemeClr val="accent1">
                        <a:lumMod val="50000"/>
                      </a:schemeClr>
                    </a:gs>
                    <a:gs pos="83000">
                      <a:schemeClr val="accent2"/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rPr>
              <a:t>TREATMENT</a:t>
            </a:r>
            <a:endParaRPr lang="en-IN" sz="3600" dirty="0">
              <a:gradFill>
                <a:gsLst>
                  <a:gs pos="0">
                    <a:schemeClr val="tx1"/>
                  </a:gs>
                  <a:gs pos="71000">
                    <a:schemeClr val="accent1">
                      <a:lumMod val="50000"/>
                    </a:schemeClr>
                  </a:gs>
                  <a:gs pos="83000">
                    <a:schemeClr val="accent2"/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569" y="609600"/>
            <a:ext cx="3461356" cy="23086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37388" y="1142023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62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84659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1.COMPOSITE</a:t>
            </a:r>
          </a:p>
          <a:p>
            <a:r>
              <a:rPr lang="en-IN" dirty="0" smtClean="0"/>
              <a:t>2. GIC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606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887"/>
            <a:ext cx="4081324" cy="255001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ORAL MALODOUR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smtClean="0"/>
              <a:t>CAUSES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Poor Oral Hygiene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Periodontal Infection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Unclean Dentures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Dental Abscess And Caries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Faulty Restoration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Food Impaction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Nasal Infections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Gastro Intestinal Diseases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Pulmonary Infections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Systemic Diseases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 smtClean="0"/>
          </a:p>
          <a:p>
            <a:endParaRPr lang="en-IN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668" y="331854"/>
            <a:ext cx="3284583" cy="22002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10" y="3043706"/>
            <a:ext cx="4381500" cy="2921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75326" y="3294529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65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7051775" y="609600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64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1483659" y="283078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63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35559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TREATMENT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6" y="1339403"/>
            <a:ext cx="6336180" cy="3168090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146" y="389474"/>
            <a:ext cx="2941442" cy="41180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635593" y="1085334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67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185355" y="1339403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66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9952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DENTAL FLOSS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75715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GINGIVITIS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Gum inflammation</a:t>
            </a:r>
          </a:p>
          <a:p>
            <a:r>
              <a:rPr lang="en-IN" dirty="0" smtClean="0"/>
              <a:t>Characterised by bleeding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9355"/>
          <a:stretch/>
        </p:blipFill>
        <p:spPr>
          <a:xfrm>
            <a:off x="677334" y="3200400"/>
            <a:ext cx="3917197" cy="208429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970494" y="4867835"/>
            <a:ext cx="4760259" cy="15733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6414246" y="5284695"/>
            <a:ext cx="3617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 smtClean="0"/>
              <a:t>TREATMENT</a:t>
            </a:r>
            <a:endParaRPr lang="en-IN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152899" y="3294529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68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2787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Oral prophylaxis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Scaling</a:t>
            </a:r>
          </a:p>
          <a:p>
            <a:pPr marL="0" indent="0">
              <a:buNone/>
            </a:pPr>
            <a:r>
              <a:rPr lang="en-IN" dirty="0" smtClean="0"/>
              <a:t>     Root </a:t>
            </a:r>
            <a:r>
              <a:rPr lang="en-IN" dirty="0" err="1" smtClean="0"/>
              <a:t>planing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4108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ORAL PROPHYLAXIS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IN" dirty="0" smtClean="0"/>
              <a:t>SCALING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 smtClean="0"/>
              <a:t>ROOT PLANING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103" y="2767866"/>
            <a:ext cx="3745386" cy="27982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75668" y="2767866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7</a:t>
            </a:r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267600" y="2883932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69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636" y="2883932"/>
            <a:ext cx="3592106" cy="268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1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43347" y="280936"/>
            <a:ext cx="10294375" cy="1829761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Aparajita" pitchFamily="34" charset="0"/>
                <a:cs typeface="Aparajita" pitchFamily="34" charset="0"/>
              </a:rPr>
              <a:t>PERIODONTAL DISEASE</a:t>
            </a:r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96277" y="3305122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71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542" y="2593883"/>
            <a:ext cx="4625788" cy="367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99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77333" y="2160589"/>
            <a:ext cx="9999631" cy="3880773"/>
          </a:xfrm>
        </p:spPr>
        <p:txBody>
          <a:bodyPr>
            <a:normAutofit/>
          </a:bodyPr>
          <a:lstStyle/>
          <a:p>
            <a:pPr lvl="4" algn="ctr"/>
            <a:r>
              <a:rPr lang="en-IN" sz="1600" dirty="0" smtClean="0"/>
              <a:t>Breakdown of teeth due to activities  of bacteria</a:t>
            </a:r>
            <a:endParaRPr lang="en-IN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887505" y="564776"/>
            <a:ext cx="10327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solidFill>
                  <a:schemeClr val="accent2"/>
                </a:solidFill>
              </a:rPr>
              <a:t>DENTAL CARIES</a:t>
            </a:r>
            <a:endParaRPr lang="en-IN" sz="3600" b="1" dirty="0">
              <a:solidFill>
                <a:schemeClr val="accent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88"/>
          <a:stretch/>
        </p:blipFill>
        <p:spPr>
          <a:xfrm>
            <a:off x="3897404" y="2858290"/>
            <a:ext cx="4307541" cy="2512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19718" y="2844843"/>
            <a:ext cx="605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/>
              <a:t>1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190841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 descr="C:\Users\sumayya\Desktop\New folder (2)\New folder\images (17)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971550" y="2661444"/>
            <a:ext cx="2305050" cy="168195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17434" y="3469838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haroni" pitchFamily="2" charset="-79"/>
                <a:cs typeface="Aharoni" pitchFamily="2" charset="-79"/>
              </a:rPr>
              <a:t>CAUSES</a:t>
            </a:r>
          </a:p>
        </p:txBody>
      </p:sp>
      <p:pic>
        <p:nvPicPr>
          <p:cNvPr id="8195" name="Picture 3" descr="C:\Users\sumayya\Desktop\New folder (2)\New folder\download (5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1550" y="4680559"/>
            <a:ext cx="2371727" cy="19832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196" name="Picture 4" descr="C:\Users\sumayya\Desktop\New folder (2)\New folder\download (6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58300" y="4592813"/>
            <a:ext cx="2324100" cy="18478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197" name="Picture 5" descr="C:\Users\sumayya\Desktop\New folder (2)\New folder\download (7)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41385" y="4448563"/>
            <a:ext cx="2308119" cy="1828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198" name="Picture 6" descr="C:\Users\sumayya\Desktop\New folder (2)\New folder\download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17434" y="136613"/>
            <a:ext cx="2390775" cy="17430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199" name="Picture 7" descr="C:\Users\sumayya\Desktop\New folder (2)\New folder\images (3)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93615" y="1647231"/>
            <a:ext cx="2409825" cy="17907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200" name="Picture 8" descr="C:\Users\sumayya\Desktop\New folder (2)\New folder\images (6)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246028" y="1624207"/>
            <a:ext cx="2286000" cy="18478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201" name="Picture 9" descr="C:\Users\sumayya\Desktop\New folder (2)\New folder\images (7)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33452" y="507603"/>
            <a:ext cx="2295525" cy="1828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202" name="Picture 10" descr="C:\Users\sumayya\Desktop\New folder (2)\New folder\download (2)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931992" y="369070"/>
            <a:ext cx="2362200" cy="1752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203" name="Picture 11" descr="C:\Users\sumayya\Desktop\New folder (2)\New folder\download (3)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8959031" y="2538579"/>
            <a:ext cx="2381250" cy="16573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4395560" y="459800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77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447115" y="648672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72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516789" y="5178297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74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487615" y="2935052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73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6131545" y="2209976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78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8578442" y="627604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79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9311407" y="2225802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8</a:t>
            </a:r>
            <a:r>
              <a:rPr lang="en-IN" dirty="0" smtClean="0"/>
              <a:t>0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3442693" y="1367823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75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3620667" y="4560332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76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9326537" y="4460079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81</a:t>
            </a:r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6431397" y="4561222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82</a:t>
            </a:r>
            <a:endParaRPr lang="en-I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731" y="4959651"/>
            <a:ext cx="1981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6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Up Arrow 18"/>
          <p:cNvSpPr/>
          <p:nvPr/>
        </p:nvSpPr>
        <p:spPr>
          <a:xfrm rot="11925600" flipH="1">
            <a:off x="8729048" y="3970086"/>
            <a:ext cx="661403" cy="8458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F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676401"/>
            <a:ext cx="2286000" cy="2173575"/>
          </a:xfrm>
          <a:prstGeom prst="ellipse">
            <a:avLst/>
          </a:prstGeom>
        </p:spPr>
      </p:pic>
      <p:pic>
        <p:nvPicPr>
          <p:cNvPr id="12" name="Picture 11" descr="image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242" y="301649"/>
            <a:ext cx="2286000" cy="1981200"/>
          </a:xfrm>
          <a:prstGeom prst="ellipse">
            <a:avLst/>
          </a:prstGeom>
        </p:spPr>
      </p:pic>
      <p:pic>
        <p:nvPicPr>
          <p:cNvPr id="13" name="Picture 12" descr="download.jpg"/>
          <p:cNvPicPr>
            <a:picLocks noChangeAspect="1"/>
          </p:cNvPicPr>
          <p:nvPr/>
        </p:nvPicPr>
        <p:blipFill>
          <a:blip r:embed="rId4"/>
          <a:srcRect l="50588"/>
          <a:stretch>
            <a:fillRect/>
          </a:stretch>
        </p:blipFill>
        <p:spPr>
          <a:xfrm>
            <a:off x="8305800" y="1676400"/>
            <a:ext cx="2286000" cy="2178850"/>
          </a:xfrm>
          <a:prstGeom prst="ellipse">
            <a:avLst/>
          </a:prstGeom>
        </p:spPr>
      </p:pic>
      <p:pic>
        <p:nvPicPr>
          <p:cNvPr id="14" name="Picture 13" descr="images (3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4719476"/>
            <a:ext cx="2286000" cy="2138525"/>
          </a:xfrm>
          <a:prstGeom prst="ellipse">
            <a:avLst/>
          </a:prstGeom>
        </p:spPr>
      </p:pic>
      <p:pic>
        <p:nvPicPr>
          <p:cNvPr id="16" name="Picture 15" descr="images (2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4673600"/>
            <a:ext cx="2286000" cy="2184400"/>
          </a:xfrm>
          <a:prstGeom prst="ellipse">
            <a:avLst/>
          </a:prstGeom>
        </p:spPr>
      </p:pic>
      <p:sp>
        <p:nvSpPr>
          <p:cNvPr id="17" name="Right Arrow 16"/>
          <p:cNvSpPr/>
          <p:nvPr/>
        </p:nvSpPr>
        <p:spPr>
          <a:xfrm rot="19011223">
            <a:off x="3708430" y="915005"/>
            <a:ext cx="968634" cy="754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Up Arrow 17"/>
          <p:cNvSpPr/>
          <p:nvPr/>
        </p:nvSpPr>
        <p:spPr>
          <a:xfrm rot="7605875">
            <a:off x="7666827" y="956382"/>
            <a:ext cx="595137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Up Arrow 19"/>
          <p:cNvSpPr/>
          <p:nvPr/>
        </p:nvSpPr>
        <p:spPr>
          <a:xfrm rot="16200000">
            <a:off x="5937504" y="5263896"/>
            <a:ext cx="685800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3735295" y="955700"/>
            <a:ext cx="4727894" cy="3837275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algn="ctr">
              <a:buNone/>
            </a:pPr>
            <a:r>
              <a:rPr lang="en-US" sz="4800" b="1" dirty="0">
                <a:solidFill>
                  <a:srgbClr val="FF0000"/>
                </a:solidFill>
                <a:latin typeface="AngsanaUPC" pitchFamily="18" charset="-34"/>
                <a:cs typeface="AngsanaUPC" pitchFamily="18" charset="-34"/>
              </a:rPr>
              <a:t>Effects of smoking on </a:t>
            </a:r>
            <a:r>
              <a:rPr lang="en-US" sz="4800" b="1" dirty="0" err="1" smtClean="0">
                <a:solidFill>
                  <a:srgbClr val="FF0000"/>
                </a:solidFill>
                <a:latin typeface="AngsanaUPC" pitchFamily="18" charset="-34"/>
                <a:cs typeface="AngsanaUPC" pitchFamily="18" charset="-34"/>
              </a:rPr>
              <a:t>Periodontium</a:t>
            </a:r>
            <a:endParaRPr lang="en-US" sz="4800" b="1" dirty="0">
              <a:solidFill>
                <a:srgbClr val="FF0000"/>
              </a:solidFill>
              <a:latin typeface="AngsanaUPC" pitchFamily="18" charset="-34"/>
              <a:cs typeface="AngsanaUPC" pitchFamily="18" charset="-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665387" y="4778440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87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6902077" y="4656221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86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8535314" y="1317406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85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4439531" y="398947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84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1415678" y="1898698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83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034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D:\COMUNITY APP\flap\th (18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17185" y="233235"/>
            <a:ext cx="2138292" cy="204887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25010" y="2268729"/>
            <a:ext cx="4937827" cy="1902742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SIGNS </a:t>
            </a:r>
            <a:br>
              <a:rPr lang="en-US" sz="3200" b="1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</a:br>
            <a:r>
              <a:rPr lang="en-US" sz="3200" b="1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     &amp; </a:t>
            </a:r>
            <a:br>
              <a:rPr lang="en-US" sz="3200" b="1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</a:br>
            <a:r>
              <a:rPr lang="en-US" sz="3200" b="1" dirty="0">
                <a:solidFill>
                  <a:schemeClr val="tx1"/>
                </a:solidFill>
                <a:latin typeface="Aharoni" pitchFamily="2" charset="-79"/>
                <a:cs typeface="Aharoni" pitchFamily="2" charset="-79"/>
              </a:rPr>
              <a:t>SYMPTOMS</a:t>
            </a:r>
          </a:p>
        </p:txBody>
      </p:sp>
      <p:pic>
        <p:nvPicPr>
          <p:cNvPr id="3074" name="Picture 2" descr="D:\COMUNITY APP\flap\th (19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8046" y="4375501"/>
            <a:ext cx="2530266" cy="23278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75" name="Picture 3" descr="D:\COMUNITY APP\flap\th (9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1500" y="160929"/>
            <a:ext cx="2209800" cy="20488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76" name="Picture 4" descr="D:\COMUNITY APP\flap\th (10)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54728" y="227948"/>
            <a:ext cx="2098029" cy="19818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77" name="Picture 5" descr="D:\COMUNITY APP\flap\th (11)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8115799" y="2295480"/>
            <a:ext cx="2209800" cy="21214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79" name="Picture 7" descr="D:\COMUNITY APP\flap\th (13)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1247" y="4341146"/>
            <a:ext cx="2502067" cy="23622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80" name="Picture 8" descr="D:\COMUNITY APP\flap\th (14)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693052" y="2209799"/>
            <a:ext cx="2286000" cy="208051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81" name="Picture 9" descr="D:\COMUNITY APP\flap\th (17)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529201" y="4341146"/>
            <a:ext cx="2372032" cy="23721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83" name="Picture 11" descr="D:\COMUNITY APP\flap\th (22).jpg"/>
          <p:cNvPicPr>
            <a:picLocks noChangeAspect="1" noChangeArrowheads="1"/>
          </p:cNvPicPr>
          <p:nvPr/>
        </p:nvPicPr>
        <p:blipFill>
          <a:blip r:embed="rId10"/>
          <a:srcRect l="35000"/>
          <a:stretch>
            <a:fillRect/>
          </a:stretch>
        </p:blipFill>
        <p:spPr bwMode="auto">
          <a:xfrm>
            <a:off x="7076251" y="274294"/>
            <a:ext cx="1982199" cy="19726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84" name="Picture 12" descr="D:\COMUNITY APP\flap\th (20)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282245" y="4387346"/>
            <a:ext cx="2517391" cy="2316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2887358" y="212450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89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243504" y="397116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88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1294419" y="2566575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90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6821362" y="431405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93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9058450" y="442480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94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7693179" y="2659641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95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3182274" y="4508860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9</a:t>
            </a:r>
            <a:r>
              <a:rPr lang="en-IN" dirty="0" smtClean="0"/>
              <a:t>2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464856" y="4120287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91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9266984" y="4729323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97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6313718" y="4416888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96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880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2600" y="1"/>
            <a:ext cx="8763000" cy="14700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Acute </a:t>
            </a:r>
            <a:r>
              <a:rPr lang="en-US" dirty="0" err="1" smtClean="0">
                <a:solidFill>
                  <a:srgbClr val="FF0000"/>
                </a:solidFill>
              </a:rPr>
              <a:t>Necrotising</a:t>
            </a:r>
            <a:r>
              <a:rPr lang="en-US" dirty="0" smtClean="0">
                <a:solidFill>
                  <a:srgbClr val="FF0000"/>
                </a:solidFill>
              </a:rPr>
              <a:t> Ulcerative Gingivitis(Trench Mouth)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91556" y="4561188"/>
            <a:ext cx="619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103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4334436" y="4561222"/>
            <a:ext cx="611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102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986969" y="4745854"/>
            <a:ext cx="594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101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7302412" y="1598387"/>
            <a:ext cx="59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100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4199966" y="1598387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99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1164632" y="1598387"/>
            <a:ext cx="524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98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74" y="2189335"/>
            <a:ext cx="3657600" cy="12832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021" y="1815353"/>
            <a:ext cx="2636045" cy="20272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9125" y="1598387"/>
            <a:ext cx="2571750" cy="2171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358" y="4706657"/>
            <a:ext cx="2546608" cy="16977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759" y="4745854"/>
            <a:ext cx="2771775" cy="18478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857" y="4745854"/>
            <a:ext cx="381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7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AGGRESSIVE PERIODONTITIS</a:t>
            </a:r>
          </a:p>
        </p:txBody>
      </p:sp>
      <p:pic>
        <p:nvPicPr>
          <p:cNvPr id="4" name="Picture 3" descr="periodontal-diseas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1219200"/>
            <a:ext cx="5410200" cy="16987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0" y="2895600"/>
            <a:ext cx="2241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latin typeface="Brush Script MT" pitchFamily="66" charset="0"/>
              </a:rPr>
              <a:t>Risk factors</a:t>
            </a:r>
          </a:p>
        </p:txBody>
      </p:sp>
      <p:pic>
        <p:nvPicPr>
          <p:cNvPr id="6" name="Picture 5" descr="downloadj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60" y="3819029"/>
            <a:ext cx="2384490" cy="1057276"/>
          </a:xfrm>
          <a:prstGeom prst="rect">
            <a:avLst/>
          </a:prstGeom>
        </p:spPr>
      </p:pic>
      <p:pic>
        <p:nvPicPr>
          <p:cNvPr id="7" name="Picture 6" descr="download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412" y="3910345"/>
            <a:ext cx="899808" cy="8098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28800" y="3505200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1.Immunologic factors</a:t>
            </a:r>
          </a:p>
        </p:txBody>
      </p:sp>
      <p:pic>
        <p:nvPicPr>
          <p:cNvPr id="9" name="Picture 8" descr="download (2)w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6034" y="5624246"/>
            <a:ext cx="3612074" cy="9429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28801" y="5181600"/>
            <a:ext cx="1984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2.Genetic factors</a:t>
            </a:r>
          </a:p>
        </p:txBody>
      </p:sp>
      <p:pic>
        <p:nvPicPr>
          <p:cNvPr id="11" name="Picture 10" descr="download (1)v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735" y="3886200"/>
            <a:ext cx="3278459" cy="10668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43600" y="3505200"/>
            <a:ext cx="27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3.Environmental </a:t>
            </a:r>
            <a:r>
              <a:rPr lang="en-US" dirty="0"/>
              <a:t>factors</a:t>
            </a:r>
          </a:p>
        </p:txBody>
      </p:sp>
      <p:pic>
        <p:nvPicPr>
          <p:cNvPr id="15" name="Picture 14" descr="images (1)sss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77200" y="5334000"/>
            <a:ext cx="1962150" cy="1123950"/>
          </a:xfrm>
          <a:prstGeom prst="rect">
            <a:avLst/>
          </a:prstGeom>
        </p:spPr>
      </p:pic>
      <p:pic>
        <p:nvPicPr>
          <p:cNvPr id="16" name="Picture 15" descr="imageslkl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8108" y="5452796"/>
            <a:ext cx="2362200" cy="11144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486401" y="5040868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4.stress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77201" y="5040868"/>
            <a:ext cx="1225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5.smoking</a:t>
            </a:r>
          </a:p>
        </p:txBody>
      </p:sp>
      <p:sp>
        <p:nvSpPr>
          <p:cNvPr id="19" name="Oval 18"/>
          <p:cNvSpPr/>
          <p:nvPr/>
        </p:nvSpPr>
        <p:spPr>
          <a:xfrm>
            <a:off x="9722838" y="3473824"/>
            <a:ext cx="2299935" cy="1599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1566582" y="5743053"/>
            <a:ext cx="652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108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5442799" y="3828454"/>
            <a:ext cx="67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107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2862809" y="3898845"/>
            <a:ext cx="74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106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1295937" y="3874532"/>
            <a:ext cx="718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105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5180581" y="5413614"/>
            <a:ext cx="655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109</a:t>
            </a:r>
            <a:endParaRPr lang="en-IN" dirty="0"/>
          </a:p>
        </p:txBody>
      </p:sp>
      <p:sp>
        <p:nvSpPr>
          <p:cNvPr id="25" name="TextBox 24"/>
          <p:cNvSpPr txBox="1"/>
          <p:nvPr/>
        </p:nvSpPr>
        <p:spPr>
          <a:xfrm>
            <a:off x="7708586" y="5460966"/>
            <a:ext cx="721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110</a:t>
            </a:r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2994198" y="1482673"/>
            <a:ext cx="71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104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333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 descr="C:\Users\sumayya\Desktop\New folder (2)\New folder\images (18)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7448550" y="1171576"/>
            <a:ext cx="2533650" cy="18002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</a:t>
            </a:r>
            <a:endParaRPr lang="en-US" dirty="0"/>
          </a:p>
        </p:txBody>
      </p:sp>
      <p:pic>
        <p:nvPicPr>
          <p:cNvPr id="9218" name="Picture 2" descr="C:\Users\sumayya\Desktop\New folder (2)\New folder\images (11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29226" y="4343400"/>
            <a:ext cx="2466975" cy="2057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219" name="Picture 3" descr="C:\Users\sumayya\Desktop\New folder (2)\New folder\images (14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9800" y="1371600"/>
            <a:ext cx="2647950" cy="17335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220" name="Picture 4" descr="C:\Users\sumayya\Desktop\New folder (2)\New folder\images (15)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53000" y="382307"/>
            <a:ext cx="2286000" cy="16287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222" name="Picture 6" descr="C:\Users\sumayya\Desktop\New folder (2)\New folder\download (1)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28876" y="3352801"/>
            <a:ext cx="2143125" cy="21431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223" name="Picture 7" descr="C:\Users\sumayya\Desktop\New folder (2)\New folder\flap-surgery1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943850" y="3657600"/>
            <a:ext cx="2419350" cy="2133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1748118" y="3645735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116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7334250" y="828677"/>
            <a:ext cx="660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113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4477872" y="452718"/>
            <a:ext cx="627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112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819650" y="4355068"/>
            <a:ext cx="56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115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7448550" y="3815835"/>
            <a:ext cx="63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114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1748118" y="1416743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111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454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ages (5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"/>
            <a:ext cx="4267200" cy="3581399"/>
          </a:xfrm>
          <a:prstGeom prst="cloud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00800" y="14478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24200" y="3817204"/>
            <a:ext cx="617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FF0000"/>
                </a:solidFill>
                <a:latin typeface="Impact" pitchFamily="34" charset="0"/>
              </a:rPr>
              <a:t>FLAP SURGERY</a:t>
            </a:r>
          </a:p>
        </p:txBody>
      </p:sp>
      <p:pic>
        <p:nvPicPr>
          <p:cNvPr id="14" name="Picture 13" descr="download (2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152400"/>
            <a:ext cx="3886200" cy="3200400"/>
          </a:xfrm>
          <a:prstGeom prst="rect">
            <a:avLst/>
          </a:prstGeom>
        </p:spPr>
      </p:pic>
      <p:pic>
        <p:nvPicPr>
          <p:cNvPr id="1026" name="Picture 2" descr="D:\COMUNITY APP\flap\th (33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5181600"/>
            <a:ext cx="1905000" cy="1676400"/>
          </a:xfrm>
          <a:prstGeom prst="rect">
            <a:avLst/>
          </a:prstGeom>
          <a:noFill/>
        </p:spPr>
      </p:pic>
      <p:pic>
        <p:nvPicPr>
          <p:cNvPr id="1027" name="Picture 3" descr="D:\COMUNITY APP\flap\th (3)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34200" y="5181600"/>
            <a:ext cx="1828800" cy="1676400"/>
          </a:xfrm>
          <a:prstGeom prst="rect">
            <a:avLst/>
          </a:prstGeom>
          <a:noFill/>
        </p:spPr>
      </p:pic>
      <p:pic>
        <p:nvPicPr>
          <p:cNvPr id="1028" name="Picture 4" descr="D:\COMUNITY APP\flap\th (4)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52800" y="5181600"/>
            <a:ext cx="1828800" cy="1676400"/>
          </a:xfrm>
          <a:prstGeom prst="rect">
            <a:avLst/>
          </a:prstGeom>
          <a:noFill/>
        </p:spPr>
      </p:pic>
      <p:pic>
        <p:nvPicPr>
          <p:cNvPr id="1029" name="Picture 5" descr="D:\COMUNITY APP\flap\th (5).jpg"/>
          <p:cNvPicPr>
            <a:picLocks noChangeAspect="1" noChangeArrowheads="1"/>
          </p:cNvPicPr>
          <p:nvPr/>
        </p:nvPicPr>
        <p:blipFill>
          <a:blip r:embed="rId7">
            <a:lum bright="13000"/>
          </a:blip>
          <a:srcRect/>
          <a:stretch>
            <a:fillRect/>
          </a:stretch>
        </p:blipFill>
        <p:spPr bwMode="auto">
          <a:xfrm>
            <a:off x="5181600" y="5181600"/>
            <a:ext cx="1752600" cy="1676400"/>
          </a:xfrm>
          <a:prstGeom prst="rect">
            <a:avLst/>
          </a:prstGeom>
          <a:noFill/>
        </p:spPr>
      </p:pic>
      <p:pic>
        <p:nvPicPr>
          <p:cNvPr id="2050" name="Picture 2" descr="D:\COMUNITY APP\flap\th (8)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763000" y="5181600"/>
            <a:ext cx="1905000" cy="16764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129554" y="675022"/>
            <a:ext cx="65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117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3533946" y="4832867"/>
            <a:ext cx="71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120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1751430" y="4832867"/>
            <a:ext cx="66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119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6669741" y="263098"/>
            <a:ext cx="63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118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9296400" y="4814904"/>
            <a:ext cx="629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123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7445383" y="4804588"/>
            <a:ext cx="575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122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5819946" y="4840908"/>
            <a:ext cx="546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121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0320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BRUSHING TECHNIQUE</a:t>
            </a:r>
            <a:endParaRPr lang="en-IN" dirty="0"/>
          </a:p>
        </p:txBody>
      </p:sp>
      <p:pic>
        <p:nvPicPr>
          <p:cNvPr id="4" name="Picture 4" descr="C:\Users\sumayya\Desktop\New folder (2)\New folder\images (15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9192" y="3083462"/>
            <a:ext cx="2286000" cy="16287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097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9" r="28612" b="-1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80563" y="1678665"/>
            <a:ext cx="3887839" cy="2372168"/>
          </a:xfrm>
        </p:spPr>
        <p:txBody>
          <a:bodyPr>
            <a:normAutofit/>
          </a:bodyPr>
          <a:lstStyle/>
          <a:p>
            <a:r>
              <a:rPr lang="en-IN" b="1"/>
              <a:t>MODIFIED STILLMAN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80563" y="4050833"/>
            <a:ext cx="3893440" cy="1096899"/>
          </a:xfrm>
        </p:spPr>
        <p:txBody>
          <a:bodyPr>
            <a:normAutofit/>
          </a:bodyPr>
          <a:lstStyle/>
          <a:p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20" y="915982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124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1370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/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800" y="1131994"/>
            <a:ext cx="5058276" cy="459038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748118" y="3645735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125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5327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sumayya\Desktop\New folder (2)\Decay-formation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174377" y="2324166"/>
            <a:ext cx="8229600" cy="2813012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CARIES PROCESS:</a:t>
            </a:r>
            <a:endParaRPr lang="en-US" u="sng" dirty="0"/>
          </a:p>
        </p:txBody>
      </p:sp>
      <p:sp>
        <p:nvSpPr>
          <p:cNvPr id="2" name="TextBox 1"/>
          <p:cNvSpPr txBox="1"/>
          <p:nvPr/>
        </p:nvSpPr>
        <p:spPr>
          <a:xfrm>
            <a:off x="1174377" y="2689412"/>
            <a:ext cx="506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/>
              <a:t>2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39054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18" y="717298"/>
            <a:ext cx="4694238" cy="53514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51" y="671171"/>
            <a:ext cx="4814887" cy="27834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51" y="3592678"/>
            <a:ext cx="2047875" cy="2228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426" y="3974507"/>
            <a:ext cx="2771775" cy="16478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860621" y="3625224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129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6442356" y="3698525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128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6658759" y="1103438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127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141830" y="734106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126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89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grpSp>
        <p:nvGrpSpPr>
          <p:cNvPr id="25" name="Group 9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/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9" b="34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2" name="Parallelogram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Isosceles Triangle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Isosceles Triangle 3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4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/>
          <p:cNvSpPr txBox="1"/>
          <p:nvPr/>
        </p:nvSpPr>
        <p:spPr>
          <a:xfrm>
            <a:off x="4704200" y="1678665"/>
            <a:ext cx="4569803" cy="23691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5400" b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CHARTER METHOD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6973" y="821853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130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3116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/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rgbClr val="D9D9D9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3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/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6" r="1" b="1"/>
          <a:stretch/>
        </p:blipFill>
        <p:spPr>
          <a:xfrm>
            <a:off x="643467" y="643467"/>
            <a:ext cx="5364170" cy="5571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279" y="1685607"/>
            <a:ext cx="5364170" cy="399161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47942" y="1175959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132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878541" y="1175959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131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267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09" y="346363"/>
            <a:ext cx="8077200" cy="6345381"/>
          </a:xfrm>
        </p:spPr>
      </p:pic>
      <p:sp>
        <p:nvSpPr>
          <p:cNvPr id="3" name="TextBox 2"/>
          <p:cNvSpPr txBox="1"/>
          <p:nvPr/>
        </p:nvSpPr>
        <p:spPr>
          <a:xfrm>
            <a:off x="605118" y="1050453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133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885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ORAL PROPHYLAXIS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1877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DENTAL FLOSS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01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COMUNITY APP\ERY\th (7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963233"/>
            <a:ext cx="2743200" cy="1905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38400" y="5071408"/>
            <a:ext cx="8001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C00000"/>
                </a:solidFill>
                <a:latin typeface="Bauhaus 93" pitchFamily="82" charset="0"/>
              </a:rPr>
              <a:t>PRECANCEROUS LESIONS &amp;CONDITIONS</a:t>
            </a:r>
            <a:endParaRPr lang="en-US" sz="6000" b="1" dirty="0">
              <a:solidFill>
                <a:srgbClr val="C00000"/>
              </a:solidFill>
              <a:latin typeface="Bodoni MT Black" pitchFamily="18" charset="0"/>
            </a:endParaRPr>
          </a:p>
        </p:txBody>
      </p:sp>
      <p:pic>
        <p:nvPicPr>
          <p:cNvPr id="1027" name="Picture 3" descr="D:\COMUNITY APP\AC\th (11) - Copy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133600"/>
            <a:ext cx="2362200" cy="1447800"/>
          </a:xfrm>
          <a:prstGeom prst="rect">
            <a:avLst/>
          </a:prstGeom>
          <a:noFill/>
        </p:spPr>
      </p:pic>
      <p:pic>
        <p:nvPicPr>
          <p:cNvPr id="1028" name="Picture 4" descr="D:\COMUNITY APP\LP\th (1)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52600" y="685800"/>
            <a:ext cx="2743200" cy="2133600"/>
          </a:xfrm>
          <a:prstGeom prst="rect">
            <a:avLst/>
          </a:prstGeom>
          <a:noFill/>
        </p:spPr>
      </p:pic>
      <p:pic>
        <p:nvPicPr>
          <p:cNvPr id="1029" name="Picture 5" descr="D:\COMUNITY APP\LP\th (10).jpg"/>
          <p:cNvPicPr>
            <a:picLocks noChangeAspect="1" noChangeArrowheads="1"/>
          </p:cNvPicPr>
          <p:nvPr/>
        </p:nvPicPr>
        <p:blipFill rotWithShape="1">
          <a:blip r:embed="rId5"/>
          <a:srcRect t="5172" b="6570"/>
          <a:stretch/>
        </p:blipFill>
        <p:spPr bwMode="auto">
          <a:xfrm>
            <a:off x="4603955" y="669252"/>
            <a:ext cx="2327787" cy="1388148"/>
          </a:xfrm>
          <a:prstGeom prst="rect">
            <a:avLst/>
          </a:prstGeom>
          <a:noFill/>
        </p:spPr>
      </p:pic>
      <p:pic>
        <p:nvPicPr>
          <p:cNvPr id="1030" name="Picture 6" descr="D:\COMUNITY APP\th (1)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07942" y="2963233"/>
            <a:ext cx="2743200" cy="1905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7039897" y="412981"/>
            <a:ext cx="2831224" cy="12003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u="sng" dirty="0"/>
              <a:t>PRECANCEROUS LESIONS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LEUKOPLAKIA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ERYTHROPLAKIA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ACTINIC CHELITIS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39897" y="1688107"/>
            <a:ext cx="3264035" cy="12003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u="sng" dirty="0"/>
              <a:t>PRECANCEROUS CONDITIONS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ORAL SUBMUCOUS FIBROSIS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SIDEROPENIC DYSPHAGIA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LICHEN PLANUS</a:t>
            </a:r>
          </a:p>
        </p:txBody>
      </p:sp>
      <p:pic>
        <p:nvPicPr>
          <p:cNvPr id="2050" name="Picture 2" descr="D:\COMUNITY APP\ERY\th (1)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72000" y="3657600"/>
            <a:ext cx="2359742" cy="1548581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9810751" y="3600859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139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4616264" y="4372498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138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4930589" y="223720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136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1016916" y="3244333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135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1069873" y="1238339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134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6124575" y="3123479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137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720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h (16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0309" y="1642231"/>
            <a:ext cx="3031537" cy="2027340"/>
          </a:xfrm>
          <a:prstGeom prst="rect">
            <a:avLst/>
          </a:prstGeom>
        </p:spPr>
      </p:pic>
      <p:pic>
        <p:nvPicPr>
          <p:cNvPr id="10" name="Picture 9" descr="th (17).jpg"/>
          <p:cNvPicPr>
            <a:picLocks noChangeAspect="1"/>
          </p:cNvPicPr>
          <p:nvPr/>
        </p:nvPicPr>
        <p:blipFill rotWithShape="1">
          <a:blip r:embed="rId3"/>
          <a:srcRect t="7450"/>
          <a:stretch/>
        </p:blipFill>
        <p:spPr>
          <a:xfrm>
            <a:off x="7712663" y="3288889"/>
            <a:ext cx="2634074" cy="2468313"/>
          </a:xfrm>
          <a:prstGeom prst="rect">
            <a:avLst/>
          </a:prstGeom>
        </p:spPr>
      </p:pic>
      <p:pic>
        <p:nvPicPr>
          <p:cNvPr id="8" name="Picture 7" descr="th (15)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275035"/>
            <a:ext cx="2971800" cy="2544604"/>
          </a:xfrm>
          <a:prstGeom prst="rect">
            <a:avLst/>
          </a:prstGeom>
        </p:spPr>
      </p:pic>
      <p:pic>
        <p:nvPicPr>
          <p:cNvPr id="6" name="Picture 5" descr="th (13)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334" y="3819817"/>
            <a:ext cx="3048000" cy="1937386"/>
          </a:xfrm>
          <a:prstGeom prst="rect">
            <a:avLst/>
          </a:prstGeom>
        </p:spPr>
      </p:pic>
      <p:pic>
        <p:nvPicPr>
          <p:cNvPr id="5" name="Picture 4" descr="th (12)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2806067"/>
            <a:ext cx="2971800" cy="3714750"/>
          </a:xfrm>
          <a:prstGeom prst="rect">
            <a:avLst/>
          </a:prstGeom>
        </p:spPr>
      </p:pic>
      <p:pic>
        <p:nvPicPr>
          <p:cNvPr id="11" name="Picture 10" descr="th (18)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2495" y="1642231"/>
            <a:ext cx="2634076" cy="1596909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2209800" y="4876801"/>
            <a:ext cx="7772400" cy="1829761"/>
          </a:xfrm>
        </p:spPr>
        <p:txBody>
          <a:bodyPr/>
          <a:lstStyle/>
          <a:p>
            <a:r>
              <a:rPr lang="en-US" sz="6600" dirty="0">
                <a:solidFill>
                  <a:srgbClr val="C00000"/>
                </a:solidFill>
                <a:latin typeface="Bauhaus 93" pitchFamily="82" charset="0"/>
              </a:rPr>
              <a:t>ORAL CANCER</a:t>
            </a:r>
          </a:p>
        </p:txBody>
      </p:sp>
      <p:pic>
        <p:nvPicPr>
          <p:cNvPr id="16" name="Picture 15" descr="Oral-Cancer-Ribbon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409767">
            <a:off x="10738655" y="3896176"/>
            <a:ext cx="1295400" cy="2590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563351" y="5184193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146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5035903" y="5006910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144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10416558" y="3613469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145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8725208" y="1070161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143</a:t>
            </a:r>
            <a:endParaRPr lang="en-IN" dirty="0"/>
          </a:p>
        </p:txBody>
      </p:sp>
      <p:sp>
        <p:nvSpPr>
          <p:cNvPr id="18" name="TextBox 17"/>
          <p:cNvSpPr txBox="1"/>
          <p:nvPr/>
        </p:nvSpPr>
        <p:spPr>
          <a:xfrm>
            <a:off x="5781675" y="1122653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142</a:t>
            </a:r>
            <a:endParaRPr lang="en-IN" dirty="0"/>
          </a:p>
        </p:txBody>
      </p:sp>
      <p:sp>
        <p:nvSpPr>
          <p:cNvPr id="19" name="TextBox 18"/>
          <p:cNvSpPr txBox="1"/>
          <p:nvPr/>
        </p:nvSpPr>
        <p:spPr>
          <a:xfrm>
            <a:off x="736163" y="3054474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141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736164" y="700829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140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473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smtClean="0"/>
              <a:t>BIOPSY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91" y="2143842"/>
            <a:ext cx="2933700" cy="1905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" t="20880" r="-3" b="7364"/>
          <a:stretch/>
        </p:blipFill>
        <p:spPr>
          <a:xfrm>
            <a:off x="4289748" y="1710814"/>
            <a:ext cx="5295174" cy="25514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245565" y="3835400"/>
            <a:ext cx="339357" cy="4268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5150224" y="1483123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148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218363" y="2143842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147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0672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qdefaul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448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0" y="4191000"/>
            <a:ext cx="8153400" cy="137160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rgbClr val="FF0000"/>
                </a:solidFill>
              </a:rPr>
              <a:t>TOOTH ABSCESS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8799" y="969771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149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0525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D:\COMUNITY APP\caries\i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16200000">
            <a:off x="7154894" y="-79886"/>
            <a:ext cx="1830386" cy="2627193"/>
          </a:xfrm>
          <a:prstGeom prst="rect">
            <a:avLst/>
          </a:prstGeom>
          <a:noFill/>
        </p:spPr>
      </p:pic>
      <p:pic>
        <p:nvPicPr>
          <p:cNvPr id="1027" name="Picture 3" descr="D:\COMUNITY APP\caries\th (2)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61268" y="357410"/>
            <a:ext cx="1828800" cy="1752600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9268" y="393699"/>
            <a:ext cx="2310829" cy="1536701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23364" y="2148904"/>
            <a:ext cx="1828801" cy="368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ENAMEL DECAY</a:t>
            </a:r>
            <a:endParaRPr lang="en-IN" dirty="0"/>
          </a:p>
        </p:txBody>
      </p:sp>
      <p:sp>
        <p:nvSpPr>
          <p:cNvPr id="4" name="TextBox 3"/>
          <p:cNvSpPr txBox="1"/>
          <p:nvPr/>
        </p:nvSpPr>
        <p:spPr>
          <a:xfrm>
            <a:off x="3999722" y="2192184"/>
            <a:ext cx="1951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DENTINAL DECAY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6834155" y="2173091"/>
            <a:ext cx="247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PULPAL INVOLVEMENT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170" y="2917429"/>
            <a:ext cx="5593004" cy="345647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06271" y="3173506"/>
            <a:ext cx="954997" cy="268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4996617" y="3200400"/>
            <a:ext cx="954997" cy="268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7115346" y="3200400"/>
            <a:ext cx="1543588" cy="3087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6637847" y="6104964"/>
            <a:ext cx="954997" cy="268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3065930" y="3173506"/>
            <a:ext cx="130733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 smtClean="0"/>
              <a:t>Enamel caries</a:t>
            </a:r>
            <a:endParaRPr lang="en-IN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4922967" y="3180837"/>
            <a:ext cx="15042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 smtClean="0"/>
              <a:t>Dentinal caries</a:t>
            </a:r>
            <a:endParaRPr lang="en-IN" sz="1100" dirty="0"/>
          </a:p>
        </p:txBody>
      </p:sp>
      <p:sp>
        <p:nvSpPr>
          <p:cNvPr id="10" name="TextBox 9"/>
          <p:cNvSpPr txBox="1"/>
          <p:nvPr/>
        </p:nvSpPr>
        <p:spPr>
          <a:xfrm>
            <a:off x="7217200" y="3223976"/>
            <a:ext cx="15435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 smtClean="0"/>
              <a:t>Pulpal involvement</a:t>
            </a:r>
            <a:endParaRPr lang="en-IN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6756490" y="6137246"/>
            <a:ext cx="10538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 smtClean="0"/>
              <a:t>ABSCESS</a:t>
            </a:r>
            <a:endParaRPr lang="en-IN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140782" y="291324"/>
            <a:ext cx="35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3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3612534" y="291324"/>
            <a:ext cx="35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56789" y="291324"/>
            <a:ext cx="35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16971" y="3200400"/>
            <a:ext cx="35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07560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53181"/>
            <a:ext cx="7239000" cy="1143000"/>
          </a:xfrm>
        </p:spPr>
        <p:txBody>
          <a:bodyPr/>
          <a:lstStyle/>
          <a:p>
            <a:pPr algn="ctr"/>
            <a:r>
              <a:rPr lang="en-US" dirty="0" smtClean="0"/>
              <a:t>SIGNS AND SYMPTOMS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326144744"/>
              </p:ext>
            </p:extLst>
          </p:nvPr>
        </p:nvGraphicFramePr>
        <p:xfrm>
          <a:off x="1425388" y="726140"/>
          <a:ext cx="8861612" cy="5750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748116" y="3882113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152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1748117" y="5559700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153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748117" y="2412492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151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748118" y="975532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150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093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</a:t>
            </a:r>
            <a:endParaRPr lang="en-US" dirty="0"/>
          </a:p>
        </p:txBody>
      </p:sp>
      <p:pic>
        <p:nvPicPr>
          <p:cNvPr id="4" name="Content Placeholder 3" descr="bhyt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7076" y="4410076"/>
            <a:ext cx="2219325" cy="20669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" name="Picture 4" descr="cder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1" y="314326"/>
            <a:ext cx="2505075" cy="18954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 descr="car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626" y="228600"/>
            <a:ext cx="2466975" cy="184785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heart damsg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326" y="2992002"/>
            <a:ext cx="1819275" cy="19800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8" name="Picture 7" descr="jaw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6400" y="2438400"/>
            <a:ext cx="2145406" cy="2133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9" name="Picture 8" descr="nhuk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5026" y="4724401"/>
            <a:ext cx="2619375" cy="17430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Explosion 1 9"/>
          <p:cNvSpPr/>
          <p:nvPr/>
        </p:nvSpPr>
        <p:spPr>
          <a:xfrm>
            <a:off x="3810000" y="1676400"/>
            <a:ext cx="4800600" cy="327660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86200" y="2819401"/>
            <a:ext cx="42672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C0MPLICATION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674994" y="2712601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157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5819775" y="4610561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158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2434778" y="5258872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159</a:t>
            </a:r>
            <a:endParaRPr lang="en-IN" dirty="0"/>
          </a:p>
        </p:txBody>
      </p:sp>
      <p:sp>
        <p:nvSpPr>
          <p:cNvPr id="15" name="TextBox 14"/>
          <p:cNvSpPr txBox="1"/>
          <p:nvPr/>
        </p:nvSpPr>
        <p:spPr>
          <a:xfrm>
            <a:off x="1119469" y="2513568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154</a:t>
            </a:r>
            <a:endParaRPr lang="en-IN" dirty="0"/>
          </a:p>
        </p:txBody>
      </p:sp>
      <p:sp>
        <p:nvSpPr>
          <p:cNvPr id="16" name="TextBox 15"/>
          <p:cNvSpPr txBox="1"/>
          <p:nvPr/>
        </p:nvSpPr>
        <p:spPr>
          <a:xfrm>
            <a:off x="6596064" y="399016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156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2847977" y="361292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155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5250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7174" y="2971800"/>
            <a:ext cx="7239000" cy="1143000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 MANAGEMENT</a:t>
            </a:r>
          </a:p>
        </p:txBody>
      </p:sp>
      <p:pic>
        <p:nvPicPr>
          <p:cNvPr id="5" name="Picture 4" descr="antibiot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57200"/>
            <a:ext cx="3124200" cy="2590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 descr="bn.jpg"/>
          <p:cNvPicPr>
            <a:picLocks noChangeAspect="1"/>
          </p:cNvPicPr>
          <p:nvPr/>
        </p:nvPicPr>
        <p:blipFill>
          <a:blip r:embed="rId3"/>
          <a:srcRect l="52198" t="30952" r="8242" b="33883"/>
          <a:stretch>
            <a:fillRect/>
          </a:stretch>
        </p:blipFill>
        <p:spPr>
          <a:xfrm>
            <a:off x="7453067" y="553536"/>
            <a:ext cx="3106994" cy="2514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Picture 6" descr="endodontic-treatment-root-ca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114800"/>
            <a:ext cx="3124200" cy="2514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D:\COMUNITY APP\caries\ClickHandler.ashx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15200" y="4089400"/>
            <a:ext cx="3106994" cy="254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10679567" y="1290935"/>
            <a:ext cx="1519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INCISION AND DRAINAGE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1343134" y="3951468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162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6824418" y="4233751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163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6881569" y="830535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161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895351" y="830535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160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791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INCISION AND DRAINAGE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407" y="1930400"/>
            <a:ext cx="7676595" cy="4495706"/>
          </a:xfrm>
        </p:spPr>
      </p:pic>
      <p:sp>
        <p:nvSpPr>
          <p:cNvPr id="5" name="TextBox 4"/>
          <p:cNvSpPr txBox="1"/>
          <p:nvPr/>
        </p:nvSpPr>
        <p:spPr>
          <a:xfrm>
            <a:off x="823046" y="2153112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164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594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EDENTULISM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3"/>
          <a:stretch/>
        </p:blipFill>
        <p:spPr>
          <a:xfrm>
            <a:off x="8287870" y="2825225"/>
            <a:ext cx="2783918" cy="187596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113" y="528678"/>
            <a:ext cx="2433161" cy="18472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3"/>
          <a:stretch/>
        </p:blipFill>
        <p:spPr>
          <a:xfrm>
            <a:off x="8357377" y="528678"/>
            <a:ext cx="2714411" cy="20206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112" y="2825225"/>
            <a:ext cx="2433161" cy="194693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7334" y="1477756"/>
            <a:ext cx="365261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dirty="0" smtClean="0"/>
              <a:t>Tooth loss</a:t>
            </a:r>
          </a:p>
          <a:p>
            <a:pPr>
              <a:lnSpc>
                <a:spcPct val="150000"/>
              </a:lnSpc>
            </a:pPr>
            <a:endParaRPr lang="en-IN" dirty="0" smtClean="0"/>
          </a:p>
          <a:p>
            <a:pPr>
              <a:lnSpc>
                <a:spcPct val="150000"/>
              </a:lnSpc>
            </a:pPr>
            <a:r>
              <a:rPr lang="en-IN" dirty="0" smtClean="0"/>
              <a:t>Causes-decay</a:t>
            </a:r>
          </a:p>
          <a:p>
            <a:pPr>
              <a:lnSpc>
                <a:spcPct val="150000"/>
              </a:lnSpc>
            </a:pPr>
            <a:r>
              <a:rPr lang="en-IN" dirty="0"/>
              <a:t> </a:t>
            </a:r>
            <a:r>
              <a:rPr lang="en-IN" dirty="0" smtClean="0"/>
              <a:t>           periodontal disease</a:t>
            </a:r>
          </a:p>
          <a:p>
            <a:pPr>
              <a:lnSpc>
                <a:spcPct val="150000"/>
              </a:lnSpc>
            </a:pPr>
            <a:r>
              <a:rPr lang="en-IN" dirty="0"/>
              <a:t> </a:t>
            </a:r>
            <a:r>
              <a:rPr lang="en-IN" dirty="0" smtClean="0"/>
              <a:t>           trauma</a:t>
            </a:r>
          </a:p>
          <a:p>
            <a:pPr>
              <a:lnSpc>
                <a:spcPct val="150000"/>
              </a:lnSpc>
            </a:pPr>
            <a:r>
              <a:rPr lang="en-IN" dirty="0"/>
              <a:t> </a:t>
            </a:r>
            <a:r>
              <a:rPr lang="en-IN" dirty="0" smtClean="0"/>
              <a:t>           congenital</a:t>
            </a:r>
            <a:endParaRPr lang="en-IN" dirty="0"/>
          </a:p>
        </p:txBody>
      </p:sp>
      <p:sp>
        <p:nvSpPr>
          <p:cNvPr id="9" name="Oval 8"/>
          <p:cNvSpPr/>
          <p:nvPr/>
        </p:nvSpPr>
        <p:spPr>
          <a:xfrm>
            <a:off x="5721343" y="5150459"/>
            <a:ext cx="4955622" cy="13484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6535271" y="5446245"/>
            <a:ext cx="32272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	</a:t>
            </a:r>
            <a:r>
              <a:rPr lang="en-IN" sz="3600" b="1" dirty="0" smtClean="0">
                <a:solidFill>
                  <a:schemeClr val="accent2">
                    <a:lumMod val="50000"/>
                  </a:schemeClr>
                </a:solidFill>
              </a:rPr>
              <a:t>TREATMENT</a:t>
            </a:r>
            <a:endParaRPr lang="en-IN" sz="3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86499" y="2912368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168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7884829" y="571326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166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4540237" y="2986431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167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4540237" y="545486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165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1654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3" y="323973"/>
            <a:ext cx="2938515" cy="2203886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162" y="3213563"/>
            <a:ext cx="3193623" cy="23401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694" y="323972"/>
            <a:ext cx="2752323" cy="22018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772" y="3397986"/>
            <a:ext cx="2874309" cy="21557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1210" y="2724477"/>
            <a:ext cx="2743416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REMOVABLE-TEMPORARY PARTIAL DENTURE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4569045" y="2648507"/>
            <a:ext cx="263562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FIXED - BRIDGE</a:t>
            </a:r>
            <a:endParaRPr lang="en-IN" dirty="0"/>
          </a:p>
        </p:txBody>
      </p:sp>
      <p:sp>
        <p:nvSpPr>
          <p:cNvPr id="13" name="TextBox 12"/>
          <p:cNvSpPr txBox="1"/>
          <p:nvPr/>
        </p:nvSpPr>
        <p:spPr>
          <a:xfrm>
            <a:off x="4707837" y="5792169"/>
            <a:ext cx="249683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FIXED - IMPLANT AND BRIDGE</a:t>
            </a:r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8296835" y="5792169"/>
            <a:ext cx="2554941" cy="92333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FIXED - IMPLANT SUPPORTED COMPLETE DENTURE</a:t>
            </a:r>
            <a:endParaRPr lang="en-IN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66" y="3541341"/>
            <a:ext cx="3329165" cy="204871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5485" y="5811560"/>
            <a:ext cx="330545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FIXED – CAST PARTIAL DENTURE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8297949" y="2547545"/>
            <a:ext cx="2553827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REMOVABLE - COMPLETE DENTURE</a:t>
            </a:r>
            <a:endParaRPr lang="en-IN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284" y="323972"/>
            <a:ext cx="3304797" cy="220388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589675" y="3541341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mtClean="0"/>
              <a:t>174</a:t>
            </a:r>
            <a:endParaRPr lang="en-IN" dirty="0"/>
          </a:p>
        </p:txBody>
      </p:sp>
      <p:sp>
        <p:nvSpPr>
          <p:cNvPr id="20" name="TextBox 19"/>
          <p:cNvSpPr txBox="1"/>
          <p:nvPr/>
        </p:nvSpPr>
        <p:spPr>
          <a:xfrm>
            <a:off x="4022037" y="3520905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173</a:t>
            </a:r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7425844" y="282120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171</a:t>
            </a:r>
            <a:endParaRPr lang="en-IN" dirty="0"/>
          </a:p>
        </p:txBody>
      </p:sp>
      <p:sp>
        <p:nvSpPr>
          <p:cNvPr id="22" name="TextBox 21"/>
          <p:cNvSpPr txBox="1"/>
          <p:nvPr/>
        </p:nvSpPr>
        <p:spPr>
          <a:xfrm>
            <a:off x="3920966" y="224810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170</a:t>
            </a:r>
            <a:endParaRPr lang="en-IN" dirty="0"/>
          </a:p>
        </p:txBody>
      </p:sp>
      <p:sp>
        <p:nvSpPr>
          <p:cNvPr id="23" name="TextBox 22"/>
          <p:cNvSpPr txBox="1"/>
          <p:nvPr/>
        </p:nvSpPr>
        <p:spPr>
          <a:xfrm>
            <a:off x="464100" y="4102935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172</a:t>
            </a:r>
            <a:endParaRPr lang="en-IN" dirty="0"/>
          </a:p>
        </p:txBody>
      </p:sp>
      <p:sp>
        <p:nvSpPr>
          <p:cNvPr id="24" name="TextBox 23"/>
          <p:cNvSpPr txBox="1"/>
          <p:nvPr/>
        </p:nvSpPr>
        <p:spPr>
          <a:xfrm>
            <a:off x="48683" y="442632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169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057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5400" b="1" dirty="0" smtClean="0">
                <a:solidFill>
                  <a:schemeClr val="accent2"/>
                </a:solidFill>
              </a:rPr>
              <a:t>MALOCCLUSION</a:t>
            </a:r>
            <a:endParaRPr lang="en-IN" sz="5400" b="1" dirty="0">
              <a:solidFill>
                <a:schemeClr val="accent2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Misalignment or incorrect relation between teeth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16"/>
          <a:stretch/>
        </p:blipFill>
        <p:spPr>
          <a:xfrm>
            <a:off x="1120287" y="3051041"/>
            <a:ext cx="3215739" cy="21892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26" y="3051041"/>
            <a:ext cx="3603954" cy="2189268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902245" y="5446368"/>
            <a:ext cx="4218038" cy="118998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7499554" y="5698419"/>
            <a:ext cx="3023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/>
              <a:t>TREATMENT</a:t>
            </a:r>
            <a:endParaRPr lang="en-IN" sz="32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273277" y="3216656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176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363009" y="3031990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175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8008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ORTHODONTIC-TOOTH MOVEMENT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REMOVABLE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FIXED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MYOFUNCTIONAL</a:t>
            </a:r>
          </a:p>
          <a:p>
            <a:r>
              <a:rPr lang="en-IN" b="1" dirty="0" smtClean="0"/>
              <a:t>ORTHOPEDIC-GROWTH MODIFICATION OF SKELETAL PATTERN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39841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 smtClean="0"/>
              <a:t>ORTHODONTIC</a:t>
            </a:r>
            <a:endParaRPr lang="en-IN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68" y="2810256"/>
            <a:ext cx="3091730" cy="2071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377" y="2810256"/>
            <a:ext cx="2959229" cy="20714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9568" y="5368413"/>
            <a:ext cx="309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REMOVABLE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4784377" y="5368413"/>
            <a:ext cx="2959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FIXED</a:t>
            </a:r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865" y="2730409"/>
            <a:ext cx="3058671" cy="22311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804787" y="5368413"/>
            <a:ext cx="2563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MYOFUNCTIONAL</a:t>
            </a:r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7947899" y="2876497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179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4147585" y="2843872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178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363009" y="2836029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177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7057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ORTHOPEDIC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038168"/>
            <a:ext cx="3554361" cy="23695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550" y="2233152"/>
            <a:ext cx="2939435" cy="31745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840" y="2295826"/>
            <a:ext cx="3003788" cy="31275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58324" y="2295826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182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4056646" y="2295826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181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48685" y="3038168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180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09395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/>
          <p:nvPr/>
        </p:nvGrpSpPr>
        <p:grpSpPr>
          <a:xfrm>
            <a:off x="2661768" y="135593"/>
            <a:ext cx="5811515" cy="6332441"/>
            <a:chOff x="-52669" y="0"/>
            <a:chExt cx="6496909" cy="6056813"/>
          </a:xfrm>
        </p:grpSpPr>
        <p:graphicFrame>
          <p:nvGraphicFramePr>
            <p:cNvPr id="5" name="Diagram 4"/>
            <p:cNvGraphicFramePr/>
            <p:nvPr>
              <p:extLst>
                <p:ext uri="{D42A27DB-BD31-4B8C-83A1-F6EECF244321}">
                  <p14:modId xmlns:p14="http://schemas.microsoft.com/office/powerpoint/2010/main" val="540754666"/>
                </p:ext>
              </p:extLst>
            </p:nvPr>
          </p:nvGraphicFramePr>
          <p:xfrm>
            <a:off x="-52669" y="0"/>
            <a:ext cx="6096000" cy="4572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aphicFrame>
          <p:nvGraphicFramePr>
            <p:cNvPr id="6" name="Diagram 5"/>
            <p:cNvGraphicFramePr/>
            <p:nvPr>
              <p:extLst>
                <p:ext uri="{D42A27DB-BD31-4B8C-83A1-F6EECF244321}">
                  <p14:modId xmlns:p14="http://schemas.microsoft.com/office/powerpoint/2010/main" val="1716105531"/>
                </p:ext>
              </p:extLst>
            </p:nvPr>
          </p:nvGraphicFramePr>
          <p:xfrm>
            <a:off x="1000478" y="4456761"/>
            <a:ext cx="5443762" cy="160005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grpSp>
          <p:nvGrpSpPr>
            <p:cNvPr id="3" name="Group 7"/>
            <p:cNvGrpSpPr/>
            <p:nvPr/>
          </p:nvGrpSpPr>
          <p:grpSpPr>
            <a:xfrm>
              <a:off x="4561821" y="4125309"/>
              <a:ext cx="1556191" cy="684265"/>
              <a:chOff x="2847321" y="452659"/>
              <a:chExt cx="1556191" cy="684265"/>
            </a:xfrm>
          </p:grpSpPr>
          <p:sp>
            <p:nvSpPr>
              <p:cNvPr id="9" name="Down Arrow 8"/>
              <p:cNvSpPr/>
              <p:nvPr/>
            </p:nvSpPr>
            <p:spPr>
              <a:xfrm>
                <a:off x="2847321" y="452659"/>
                <a:ext cx="579502" cy="579501"/>
              </a:xfrm>
              <a:prstGeom prst="downArrow">
                <a:avLst>
                  <a:gd name="adj1" fmla="val 55000"/>
                  <a:gd name="adj2" fmla="val 45000"/>
                </a:avLst>
              </a:prstGeom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0" name="Down Arrow 4"/>
              <p:cNvSpPr/>
              <p:nvPr/>
            </p:nvSpPr>
            <p:spPr>
              <a:xfrm>
                <a:off x="4084787" y="700849"/>
                <a:ext cx="318725" cy="43607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26670" tIns="26670" rIns="26670" bIns="26670" numCol="1" spcCol="1270" anchor="ctr" anchorCtr="0">
                <a:noAutofit/>
              </a:bodyPr>
              <a:lstStyle/>
              <a:p>
                <a:pPr algn="ctr" defTabSz="9334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2100"/>
              </a:p>
            </p:txBody>
          </p:sp>
        </p:grpSp>
      </p:grpSp>
      <p:pic>
        <p:nvPicPr>
          <p:cNvPr id="1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07818" y="50225"/>
            <a:ext cx="859942" cy="8201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3" descr="D:\COMUNITY APP\caries\th (2).jpg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434167" y="936298"/>
            <a:ext cx="938867" cy="89974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2" descr="D:\COMUNITY APP\caries\is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 rot="16200000">
            <a:off x="7604216" y="1896298"/>
            <a:ext cx="966080" cy="9597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Picture 14" descr="hqdefault.jpg"/>
          <p:cNvPicPr>
            <a:picLocks noChangeAspect="1"/>
          </p:cNvPicPr>
          <p:nvPr/>
        </p:nvPicPr>
        <p:blipFill>
          <a:blip r:embed="rId15"/>
          <a:srcRect l="23333" t="10000" r="16667" b="37777"/>
          <a:stretch>
            <a:fillRect/>
          </a:stretch>
        </p:blipFill>
        <p:spPr>
          <a:xfrm>
            <a:off x="7746753" y="2938635"/>
            <a:ext cx="953330" cy="92041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4237" y="5210590"/>
            <a:ext cx="871184" cy="42471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Picture 16" descr="cdert.jp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96370" y="3929184"/>
            <a:ext cx="993897" cy="99620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81471" y="5911943"/>
            <a:ext cx="911130" cy="8249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8373034" y="120751"/>
            <a:ext cx="128195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7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8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dirty="0"/>
              <a:t> </a:t>
            </a:r>
            <a:r>
              <a:rPr lang="en-IN" dirty="0" smtClean="0"/>
              <a:t>   9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      10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        11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dirty="0"/>
              <a:t> </a:t>
            </a:r>
            <a:r>
              <a:rPr lang="en-IN" dirty="0" smtClean="0"/>
              <a:t>        12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           13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017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81200" y="704088"/>
            <a:ext cx="8229600" cy="3563112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TOOTH FRACTURE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03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ELLIS CLASS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Crown fracture involving enamel only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2590801"/>
            <a:ext cx="3962400" cy="343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Oval 3"/>
          <p:cNvSpPr/>
          <p:nvPr/>
        </p:nvSpPr>
        <p:spPr>
          <a:xfrm>
            <a:off x="9674942" y="4940710"/>
            <a:ext cx="2403987" cy="7374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257551" y="2771676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183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471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Composite restoration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65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ELLIS CLASS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Crown fracture involving dentin</a:t>
            </a:r>
            <a:endParaRPr lang="en-US" dirty="0"/>
          </a:p>
        </p:txBody>
      </p:sp>
      <p:pic>
        <p:nvPicPr>
          <p:cNvPr id="4" name="Picture 3" descr="C:\Users\sumayya\AppData\Local\Temp\Rar$DI11.6185\images (46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500" y="2819401"/>
            <a:ext cx="4533900" cy="2943225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9438968" y="5117690"/>
            <a:ext cx="2580967" cy="1076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052483" y="2933040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184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9015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Treatment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Composite restoration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0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ELLIS CLASS 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Crown fracture exposing the pulp</a:t>
            </a:r>
            <a:endParaRPr lang="en-US" dirty="0"/>
          </a:p>
        </p:txBody>
      </p:sp>
      <p:pic>
        <p:nvPicPr>
          <p:cNvPr id="4" name="Picture 2" descr="C:\Users\sumayya\AppData\Local\Temp\Rar$DI11.0274\download (8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2743202"/>
            <a:ext cx="3657600" cy="2666999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9438968" y="5117690"/>
            <a:ext cx="2580967" cy="1076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060873" y="3000276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185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729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RCT</a:t>
            </a:r>
            <a:br>
              <a:rPr lang="en-IN" dirty="0" smtClean="0"/>
            </a:br>
            <a:r>
              <a:rPr lang="en-IN" dirty="0" smtClean="0"/>
              <a:t>EXTRACTION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026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ELLIS CLASS IV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Non vital tooth</a:t>
            </a:r>
            <a:endParaRPr lang="en-US" dirty="0"/>
          </a:p>
        </p:txBody>
      </p:sp>
      <p:pic>
        <p:nvPicPr>
          <p:cNvPr id="4" name="Picture 4" descr="C:\Users\sumayya\AppData\Local\Temp\Rar$DI12.9569\images (53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81450" y="2867026"/>
            <a:ext cx="4552950" cy="2924175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9438968" y="5117690"/>
            <a:ext cx="2580967" cy="1076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770094" y="3013724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186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1194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1075395" cy="1326776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RCT</a:t>
            </a:r>
          </a:p>
          <a:p>
            <a:r>
              <a:rPr lang="en-US" dirty="0" smtClean="0"/>
              <a:t>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CLASS 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Avulsion of tooth</a:t>
            </a:r>
            <a:endParaRPr lang="en-US" dirty="0"/>
          </a:p>
        </p:txBody>
      </p:sp>
      <p:pic>
        <p:nvPicPr>
          <p:cNvPr id="4" name="Picture 5" descr="C:\Users\sumayya\AppData\Local\Temp\Rar$DI12.3952\images (54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0" y="2819400"/>
            <a:ext cx="3810000" cy="2971800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9438968" y="5117690"/>
            <a:ext cx="2580967" cy="1076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917998" y="3067511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187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1729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umayya\Desktop\New folder (2)\Dental-Caries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62200" y="228600"/>
            <a:ext cx="5477636" cy="4525962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85248" y="4899211"/>
            <a:ext cx="6306669" cy="1676400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FF0000"/>
                </a:solidFill>
                <a:latin typeface="Bradley Hand ITC" pitchFamily="66" charset="0"/>
              </a:rPr>
              <a:t>Don’t Wait</a:t>
            </a:r>
            <a:br>
              <a:rPr lang="en-US" sz="5400" b="1" dirty="0">
                <a:solidFill>
                  <a:srgbClr val="FF0000"/>
                </a:solidFill>
                <a:latin typeface="Bradley Hand ITC" pitchFamily="66" charset="0"/>
              </a:rPr>
            </a:br>
            <a:r>
              <a:rPr lang="en-US" sz="5400" b="1" dirty="0">
                <a:solidFill>
                  <a:srgbClr val="FF0000"/>
                </a:solidFill>
                <a:latin typeface="Bradley Hand ITC" pitchFamily="66" charset="0"/>
              </a:rPr>
              <a:t>Until it Hurts…</a:t>
            </a:r>
          </a:p>
        </p:txBody>
      </p:sp>
      <p:sp>
        <p:nvSpPr>
          <p:cNvPr id="2" name="Oval 1"/>
          <p:cNvSpPr/>
          <p:nvPr/>
        </p:nvSpPr>
        <p:spPr>
          <a:xfrm>
            <a:off x="8100811" y="3812146"/>
            <a:ext cx="3721995" cy="9424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PREVENTION</a:t>
            </a:r>
            <a:endParaRPr lang="en-IN" dirty="0"/>
          </a:p>
        </p:txBody>
      </p:sp>
      <p:sp>
        <p:nvSpPr>
          <p:cNvPr id="4" name="Oval 3"/>
          <p:cNvSpPr/>
          <p:nvPr/>
        </p:nvSpPr>
        <p:spPr>
          <a:xfrm>
            <a:off x="8435662" y="2470708"/>
            <a:ext cx="2717441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331259" y="820271"/>
            <a:ext cx="672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2528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609600"/>
            <a:ext cx="10766113" cy="1320800"/>
          </a:xfrm>
        </p:spPr>
        <p:txBody>
          <a:bodyPr/>
          <a:lstStyle/>
          <a:p>
            <a:r>
              <a:rPr lang="en-US" dirty="0" smtClean="0"/>
              <a:t>Treatment</a:t>
            </a:r>
            <a:br>
              <a:rPr lang="en-US" dirty="0" smtClean="0"/>
            </a:br>
            <a:r>
              <a:rPr lang="en-US" dirty="0" smtClean="0"/>
              <a:t>               IMPLANT                    FPD </a:t>
            </a:r>
            <a:endParaRPr lang="en-US" dirty="0"/>
          </a:p>
        </p:txBody>
      </p:sp>
      <p:pic>
        <p:nvPicPr>
          <p:cNvPr id="1026" name="Picture 2" descr="C:\Users\sumayya\Desktop\fracture pics\image10.jpe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133600" y="2362200"/>
            <a:ext cx="3545378" cy="2895600"/>
          </a:xfrm>
          <a:prstGeom prst="rect">
            <a:avLst/>
          </a:prstGeom>
          <a:noFill/>
        </p:spPr>
      </p:pic>
      <p:pic>
        <p:nvPicPr>
          <p:cNvPr id="1027" name="Picture 3" descr="C:\Users\sumayya\Desktop\fracture pics\IMG-20160401-WA000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3600" y="2286000"/>
            <a:ext cx="4419600" cy="304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158753" y="1776968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189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240329" y="2347632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188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19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CLASS VI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Root fracture with or without crown fracture</a:t>
            </a:r>
            <a:endParaRPr lang="en-US" dirty="0"/>
          </a:p>
        </p:txBody>
      </p:sp>
      <p:pic>
        <p:nvPicPr>
          <p:cNvPr id="4" name="Picture 6" descr="C:\Users\sumayya\AppData\Local\Temp\Rar$DI12.5356\images (55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0" y="2743200"/>
            <a:ext cx="3429000" cy="2819400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9438968" y="5117690"/>
            <a:ext cx="2580967" cy="1076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603798" y="2946488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190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158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14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ELLIS VII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Displacement of the tooth</a:t>
            </a:r>
            <a:endParaRPr lang="en-US" dirty="0"/>
          </a:p>
        </p:txBody>
      </p:sp>
      <p:pic>
        <p:nvPicPr>
          <p:cNvPr id="4" name="Picture 7" descr="C:\Users\sumayya\AppData\Local\Temp\Rar$DI12.3733\images (56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9000" y="2667000"/>
            <a:ext cx="5600700" cy="2895600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9438968" y="5117690"/>
            <a:ext cx="2580967" cy="1076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429000" y="2798571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191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359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Splint and realign with orthodontic therapy</a:t>
            </a:r>
            <a:endParaRPr lang="en-US" dirty="0"/>
          </a:p>
        </p:txBody>
      </p:sp>
      <p:pic>
        <p:nvPicPr>
          <p:cNvPr id="2050" name="Picture 2" descr="C:\Users\sumayya\Desktop\fracture pics\large-Fig3a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24200" y="2667000"/>
            <a:ext cx="5334000" cy="355758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178424" y="2986829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192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185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CLASS VIII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Crown en mass</a:t>
            </a:r>
            <a:endParaRPr lang="en-US" dirty="0"/>
          </a:p>
        </p:txBody>
      </p:sp>
      <p:pic>
        <p:nvPicPr>
          <p:cNvPr id="4" name="Picture 9" descr="C:\Users\sumayya\AppData\Local\Temp\Rar$DI13.3107\images (58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3400" y="2590801"/>
            <a:ext cx="4038600" cy="3305175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9438968" y="5117690"/>
            <a:ext cx="2580967" cy="1076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137073" y="3054065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193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0428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        IMPLANT/CROWN LENGTHENING </a:t>
            </a:r>
            <a:endParaRPr lang="en-US" dirty="0"/>
          </a:p>
        </p:txBody>
      </p:sp>
      <p:pic>
        <p:nvPicPr>
          <p:cNvPr id="3074" name="Picture 2" descr="C:\Users\sumayya\Desktop\fracture pics\fig4_report2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362200" y="2514601"/>
            <a:ext cx="4648200" cy="282813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748118" y="3645735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194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121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/>
              <a:t>CLASS 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Fracture of deciduous tooth</a:t>
            </a:r>
            <a:endParaRPr lang="en-US" dirty="0"/>
          </a:p>
        </p:txBody>
      </p:sp>
      <p:pic>
        <p:nvPicPr>
          <p:cNvPr id="4" name="Picture 10" descr="C:\Users\sumayya\AppData\Local\Temp\Rar$DI13.9050\images (59)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91001" y="2895600"/>
            <a:ext cx="4486275" cy="2971800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9438968" y="5117690"/>
            <a:ext cx="2580967" cy="10766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TREATMENT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965626" y="3255770"/>
            <a:ext cx="628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195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5761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EXTRACTION</a:t>
            </a:r>
          </a:p>
          <a:p>
            <a:r>
              <a:rPr lang="en-US" dirty="0" smtClean="0"/>
              <a:t>COMPOSITE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84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1" b="11182"/>
          <a:stretch/>
        </p:blipFill>
        <p:spPr>
          <a:xfrm>
            <a:off x="-21677" y="-18515"/>
            <a:ext cx="12191999" cy="6857990"/>
          </a:xfrm>
          <a:prstGeom prst="rect">
            <a:avLst/>
          </a:prstGeom>
        </p:spPr>
      </p:pic>
      <p:sp>
        <p:nvSpPr>
          <p:cNvPr id="32" name="Parallelogram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tx1">
              <a:alpha val="73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1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Isosceles Tri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Isosceles Tri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Isosceles Tri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15748" y="1681701"/>
            <a:ext cx="4569803" cy="236913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FF0000"/>
                </a:solidFill>
              </a:rPr>
              <a:t>MODIFIED BASS METHOD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700964" y="4050832"/>
            <a:ext cx="4573037" cy="1096899"/>
          </a:xfrm>
        </p:spPr>
        <p:txBody>
          <a:bodyPr>
            <a:norm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3071" y="60511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15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381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F496CB"/>
      </a:accent1>
      <a:accent2>
        <a:srgbClr val="BC356F"/>
      </a:accent2>
      <a:accent3>
        <a:srgbClr val="E65331"/>
      </a:accent3>
      <a:accent4>
        <a:srgbClr val="F27E19"/>
      </a:accent4>
      <a:accent5>
        <a:srgbClr val="F2AC19"/>
      </a:accent5>
      <a:accent6>
        <a:srgbClr val="BC80E0"/>
      </a:accent6>
      <a:hlink>
        <a:srgbClr val="EF5285"/>
      </a:hlink>
      <a:folHlink>
        <a:srgbClr val="F77F90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23659B44-6E34-4CE8-8F0D-387DA79968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788</TotalTime>
  <Words>760</Words>
  <Application>Microsoft Office PowerPoint</Application>
  <PresentationFormat>Widescreen</PresentationFormat>
  <Paragraphs>474</Paragraphs>
  <Slides>88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103" baseType="lpstr">
      <vt:lpstr>Aharoni</vt:lpstr>
      <vt:lpstr>AngsanaUPC</vt:lpstr>
      <vt:lpstr>Aparajita</vt:lpstr>
      <vt:lpstr>Arial</vt:lpstr>
      <vt:lpstr>Bauhaus 93</vt:lpstr>
      <vt:lpstr>Bodoni MT Black</vt:lpstr>
      <vt:lpstr>Bradley Hand ITC</vt:lpstr>
      <vt:lpstr>Brush Script MT</vt:lpstr>
      <vt:lpstr>Calibri</vt:lpstr>
      <vt:lpstr>Comic Sans MS</vt:lpstr>
      <vt:lpstr>Impact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CARIES PROCESS:</vt:lpstr>
      <vt:lpstr>PowerPoint Presentation</vt:lpstr>
      <vt:lpstr>PowerPoint Presentation</vt:lpstr>
      <vt:lpstr>Don’t Wait Until it Hurts…</vt:lpstr>
      <vt:lpstr>MODIFIED BASS METHOD</vt:lpstr>
      <vt:lpstr>PowerPoint Presentation</vt:lpstr>
      <vt:lpstr>PowerPoint Presentation</vt:lpstr>
      <vt:lpstr>SEALANT APPLICATION</vt:lpstr>
      <vt:lpstr>FLUORIDE supplements</vt:lpstr>
      <vt:lpstr>FLUORIDE APPLICATION</vt:lpstr>
      <vt:lpstr>PowerPoint Presentation</vt:lpstr>
      <vt:lpstr>PowerPoint Presentation</vt:lpstr>
      <vt:lpstr>PowerPoint Presentation</vt:lpstr>
      <vt:lpstr>PowerPoint Presentation</vt:lpstr>
      <vt:lpstr>COMPOSITE RESTORATION</vt:lpstr>
      <vt:lpstr>EXTRACTION  </vt:lpstr>
      <vt:lpstr>ROOT CANAL TREATMENT</vt:lpstr>
      <vt:lpstr>WASTING DISEASES</vt:lpstr>
      <vt:lpstr>ATTRITION</vt:lpstr>
      <vt:lpstr>TREATMENT </vt:lpstr>
      <vt:lpstr>DENTIN HYPERSENSITIVITY</vt:lpstr>
      <vt:lpstr>ABRASION</vt:lpstr>
      <vt:lpstr>1.COMPOSITE 2.GIC</vt:lpstr>
      <vt:lpstr>GIC</vt:lpstr>
      <vt:lpstr>EROSION</vt:lpstr>
      <vt:lpstr>TREATMENT</vt:lpstr>
      <vt:lpstr>ABFRACTION</vt:lpstr>
      <vt:lpstr>PowerPoint Presentation</vt:lpstr>
      <vt:lpstr>ORAL MALODOUR</vt:lpstr>
      <vt:lpstr>TREATMENT</vt:lpstr>
      <vt:lpstr>PowerPoint Presentation</vt:lpstr>
      <vt:lpstr>GINGIVITIS</vt:lpstr>
      <vt:lpstr>TREATMENT</vt:lpstr>
      <vt:lpstr>ORAL PROPHYLAXIS</vt:lpstr>
      <vt:lpstr>PERIODONTAL DISEASE</vt:lpstr>
      <vt:lpstr>CAUSES</vt:lpstr>
      <vt:lpstr>PowerPoint Presentation</vt:lpstr>
      <vt:lpstr>SIGNS       &amp;  SYMPTOMS</vt:lpstr>
      <vt:lpstr>Acute Necrotising Ulcerative Gingivitis(Trench Mouth)</vt:lpstr>
      <vt:lpstr>AGGRESSIVE PERIODONTITIS</vt:lpstr>
      <vt:lpstr>                    </vt:lpstr>
      <vt:lpstr>PowerPoint Presentation</vt:lpstr>
      <vt:lpstr>PowerPoint Presentation</vt:lpstr>
      <vt:lpstr>MODIFIED STILLMAN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ORAL PROPHYLAXIS</vt:lpstr>
      <vt:lpstr>DENTAL FLOSS</vt:lpstr>
      <vt:lpstr>PowerPoint Presentation</vt:lpstr>
      <vt:lpstr>ORAL CANCER</vt:lpstr>
      <vt:lpstr>BIOPSY</vt:lpstr>
      <vt:lpstr>PowerPoint Presentation</vt:lpstr>
      <vt:lpstr>SIGNS AND SYMPTOMS</vt:lpstr>
      <vt:lpstr>           </vt:lpstr>
      <vt:lpstr> MANAGEMENT</vt:lpstr>
      <vt:lpstr>INCISION AND DRAINAGE</vt:lpstr>
      <vt:lpstr>EDENTULISM</vt:lpstr>
      <vt:lpstr>PowerPoint Presentation</vt:lpstr>
      <vt:lpstr>MALOCCLUSION</vt:lpstr>
      <vt:lpstr>TREATMENT</vt:lpstr>
      <vt:lpstr>PowerPoint Presentation</vt:lpstr>
      <vt:lpstr>PowerPoint Presentation</vt:lpstr>
      <vt:lpstr>TOOTH FRACTURE</vt:lpstr>
      <vt:lpstr>ELLIS CLASS I</vt:lpstr>
      <vt:lpstr>Treatment </vt:lpstr>
      <vt:lpstr>ELLIS CLASS II</vt:lpstr>
      <vt:lpstr>Treatment</vt:lpstr>
      <vt:lpstr>ELLIS CLASS III</vt:lpstr>
      <vt:lpstr>RCT EXTRACTION</vt:lpstr>
      <vt:lpstr>ELLIS CLASS IV</vt:lpstr>
      <vt:lpstr> </vt:lpstr>
      <vt:lpstr>CLASS V</vt:lpstr>
      <vt:lpstr>Treatment                IMPLANT                    FPD </vt:lpstr>
      <vt:lpstr>CLASS VI</vt:lpstr>
      <vt:lpstr>Treatment </vt:lpstr>
      <vt:lpstr>ELLIS VII</vt:lpstr>
      <vt:lpstr>Treatment </vt:lpstr>
      <vt:lpstr>CLASS VIII</vt:lpstr>
      <vt:lpstr>                IMPLANT/CROWN LENGTHENING </vt:lpstr>
      <vt:lpstr>CLASS IX</vt:lpstr>
      <vt:lpstr>Treatment 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femi khadar</dc:creator>
  <cp:lastModifiedBy>femi khadar</cp:lastModifiedBy>
  <cp:revision>106</cp:revision>
  <dcterms:created xsi:type="dcterms:W3CDTF">2017-04-21T01:54:02Z</dcterms:created>
  <dcterms:modified xsi:type="dcterms:W3CDTF">2017-06-06T18:04:22Z</dcterms:modified>
</cp:coreProperties>
</file>